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8" r:id="rId1"/>
  </p:sldMasterIdLst>
  <p:notesMasterIdLst>
    <p:notesMasterId r:id="rId70"/>
  </p:notesMasterIdLst>
  <p:sldIdLst>
    <p:sldId id="256" r:id="rId2"/>
    <p:sldId id="326" r:id="rId3"/>
    <p:sldId id="327" r:id="rId4"/>
    <p:sldId id="350" r:id="rId5"/>
    <p:sldId id="359" r:id="rId6"/>
    <p:sldId id="352" r:id="rId7"/>
    <p:sldId id="356" r:id="rId8"/>
    <p:sldId id="360" r:id="rId9"/>
    <p:sldId id="361" r:id="rId10"/>
    <p:sldId id="362" r:id="rId11"/>
    <p:sldId id="351" r:id="rId12"/>
    <p:sldId id="328" r:id="rId13"/>
    <p:sldId id="353" r:id="rId14"/>
    <p:sldId id="355" r:id="rId15"/>
    <p:sldId id="329" r:id="rId16"/>
    <p:sldId id="330" r:id="rId17"/>
    <p:sldId id="358" r:id="rId18"/>
    <p:sldId id="367" r:id="rId19"/>
    <p:sldId id="368" r:id="rId20"/>
    <p:sldId id="363" r:id="rId21"/>
    <p:sldId id="369" r:id="rId22"/>
    <p:sldId id="370" r:id="rId23"/>
    <p:sldId id="371" r:id="rId24"/>
    <p:sldId id="372" r:id="rId25"/>
    <p:sldId id="373" r:id="rId26"/>
    <p:sldId id="364" r:id="rId27"/>
    <p:sldId id="378" r:id="rId28"/>
    <p:sldId id="377" r:id="rId29"/>
    <p:sldId id="379" r:id="rId30"/>
    <p:sldId id="380" r:id="rId31"/>
    <p:sldId id="381" r:id="rId32"/>
    <p:sldId id="382" r:id="rId33"/>
    <p:sldId id="387" r:id="rId34"/>
    <p:sldId id="384" r:id="rId35"/>
    <p:sldId id="383" r:id="rId36"/>
    <p:sldId id="388" r:id="rId37"/>
    <p:sldId id="389" r:id="rId38"/>
    <p:sldId id="390" r:id="rId39"/>
    <p:sldId id="391" r:id="rId40"/>
    <p:sldId id="375" r:id="rId41"/>
    <p:sldId id="376" r:id="rId42"/>
    <p:sldId id="394" r:id="rId43"/>
    <p:sldId id="392" r:id="rId44"/>
    <p:sldId id="393" r:id="rId45"/>
    <p:sldId id="331" r:id="rId46"/>
    <p:sldId id="365" r:id="rId47"/>
    <p:sldId id="397" r:id="rId48"/>
    <p:sldId id="395" r:id="rId49"/>
    <p:sldId id="396" r:id="rId50"/>
    <p:sldId id="366" r:id="rId51"/>
    <p:sldId id="324" r:id="rId52"/>
    <p:sldId id="349" r:id="rId53"/>
    <p:sldId id="333" r:id="rId54"/>
    <p:sldId id="334" r:id="rId55"/>
    <p:sldId id="335" r:id="rId56"/>
    <p:sldId id="336" r:id="rId57"/>
    <p:sldId id="337" r:id="rId58"/>
    <p:sldId id="338" r:id="rId59"/>
    <p:sldId id="339" r:id="rId60"/>
    <p:sldId id="340" r:id="rId61"/>
    <p:sldId id="341" r:id="rId62"/>
    <p:sldId id="342" r:id="rId63"/>
    <p:sldId id="343" r:id="rId64"/>
    <p:sldId id="344" r:id="rId65"/>
    <p:sldId id="345" r:id="rId66"/>
    <p:sldId id="346" r:id="rId67"/>
    <p:sldId id="347" r:id="rId68"/>
    <p:sldId id="348" r:id="rId6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1"/>
    <p:restoredTop sz="83659"/>
  </p:normalViewPr>
  <p:slideViewPr>
    <p:cSldViewPr snapToGrid="0" snapToObjects="1">
      <p:cViewPr>
        <p:scale>
          <a:sx n="73" d="100"/>
          <a:sy n="73" d="100"/>
        </p:scale>
        <p:origin x="6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896AE0-B62B-A94F-9A1B-F12DBAD1BB6D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3C70C-4725-714F-A435-F222EA650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61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7446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 actually provides some functions</a:t>
            </a:r>
            <a:r>
              <a:rPr lang="en-US" baseline="0" dirty="0" smtClean="0"/>
              <a:t> to find absolute values.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you can check out </a:t>
            </a:r>
            <a:r>
              <a:rPr lang="en-US" baseline="0" dirty="0" err="1" smtClean="0"/>
              <a:t>fabs</a:t>
            </a:r>
            <a:r>
              <a:rPr lang="en-US" baseline="0" dirty="0" smtClean="0"/>
              <a:t> and labs (remember how to check usage?) man </a:t>
            </a:r>
            <a:r>
              <a:rPr lang="en-US" baseline="0" dirty="0" err="1" smtClean="0"/>
              <a:t>fabs</a:t>
            </a:r>
            <a:r>
              <a:rPr lang="en-US" baseline="0" dirty="0" smtClean="0"/>
              <a:t> and man labs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Fabs</a:t>
            </a:r>
            <a:r>
              <a:rPr lang="en-US" dirty="0" smtClean="0"/>
              <a:t>: absolute</a:t>
            </a:r>
            <a:r>
              <a:rPr lang="en-US" baseline="0" dirty="0" smtClean="0"/>
              <a:t> value of a double</a:t>
            </a:r>
          </a:p>
          <a:p>
            <a:r>
              <a:rPr lang="en-US" baseline="0" dirty="0" smtClean="0"/>
              <a:t>Labs: absolute value of a long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29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 (12:15)</a:t>
            </a:r>
          </a:p>
          <a:p>
            <a:endParaRPr lang="en-US" dirty="0" smtClean="0"/>
          </a:p>
          <a:p>
            <a:r>
              <a:rPr lang="en-US" dirty="0" smtClean="0"/>
              <a:t>Aside</a:t>
            </a:r>
            <a:r>
              <a:rPr lang="en-US" baseline="0" dirty="0" smtClean="0"/>
              <a:t> from wishful thinking, another important concept you need to know is recursion.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Recursion is basically a function calling itself to solve a simpler version of the problem.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5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look at an example from lecture.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Recall that to find the maximum in a list, we used to check the elements one-by-one and keep track of the maximum.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46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now we can use wishful</a:t>
            </a:r>
            <a:r>
              <a:rPr lang="en-US" baseline="0" dirty="0" smtClean="0"/>
              <a:t> thinking and recursion to solve the same problem.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60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</a:t>
            </a:r>
            <a:r>
              <a:rPr lang="en-US" baseline="0" dirty="0" smtClean="0"/>
              <a:t> recursion, we get the function max prime(L,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, j) which finds the maximum integer among the elements li to </a:t>
            </a:r>
            <a:r>
              <a:rPr lang="en-US" baseline="0" dirty="0" err="1" smtClean="0"/>
              <a:t>lj</a:t>
            </a:r>
            <a:r>
              <a:rPr lang="en-US" baseline="0" dirty="0" smtClean="0"/>
              <a:t> (inclusive).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If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equals j, it means we are only looking at one element so the result is just the element itself.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4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Otherwise, if j &gt;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, we just take the larger integer between li and max prime(L, i+1, j).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Here, we compare 1 with the maximum of the rest of the list.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you can see that we are actually calling the same function max prime again to solve a smaller problem, which is recursion!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77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look at another example: the</a:t>
            </a:r>
            <a:r>
              <a:rPr lang="en-US" baseline="0" dirty="0" smtClean="0"/>
              <a:t> factorial problem.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n equals 0, then factorial(0) is simply 1.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Otherwise, we can do n times factorial(n </a:t>
            </a:r>
            <a:r>
              <a:rPr lang="mr-IN" baseline="0" dirty="0" smtClean="0"/>
              <a:t>–</a:t>
            </a:r>
            <a:r>
              <a:rPr lang="en-US" baseline="0" dirty="0" smtClean="0"/>
              <a:t> 1).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Again, notice that we are calling the same function factorial to solve a simpler problem with size n </a:t>
            </a:r>
            <a:r>
              <a:rPr lang="mr-IN" baseline="0" dirty="0" smtClean="0"/>
              <a:t>–</a:t>
            </a:r>
            <a:r>
              <a:rPr lang="en-US" baseline="0" dirty="0" smtClean="0"/>
              <a:t>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539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 mins (12:20)</a:t>
            </a:r>
          </a:p>
          <a:p>
            <a:endParaRPr lang="en-US" dirty="0" smtClean="0"/>
          </a:p>
          <a:p>
            <a:r>
              <a:rPr lang="en-US" dirty="0" smtClean="0"/>
              <a:t>Like</a:t>
            </a:r>
            <a:r>
              <a:rPr lang="en-US" baseline="0" dirty="0" smtClean="0"/>
              <a:t> the max function, let’s start with a function we call sum, with L,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and j. 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So when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equals j, what should the function return? (li)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75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 mins</a:t>
            </a:r>
          </a:p>
          <a:p>
            <a:endParaRPr lang="en-US" dirty="0" smtClean="0"/>
          </a:p>
          <a:p>
            <a:r>
              <a:rPr lang="en-US" dirty="0" smtClean="0"/>
              <a:t>What</a:t>
            </a:r>
            <a:r>
              <a:rPr lang="en-US" baseline="0" dirty="0" smtClean="0"/>
              <a:t> about if j is more than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? (li + sum(L, i+1, j))</a:t>
            </a:r>
            <a:endParaRPr lang="en-US" dirty="0" smtClean="0"/>
          </a:p>
          <a:p>
            <a:endParaRPr lang="en-US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609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 mins</a:t>
            </a:r>
          </a:p>
          <a:p>
            <a:endParaRPr lang="en-US" dirty="0" smtClean="0"/>
          </a:p>
          <a:p>
            <a:r>
              <a:rPr lang="en-US" dirty="0" smtClean="0"/>
              <a:t>Notice that</a:t>
            </a:r>
            <a:r>
              <a:rPr lang="en-US" baseline="0" dirty="0" smtClean="0"/>
              <a:t> j is actually not necessary since we do not change it throughout.</a:t>
            </a:r>
            <a:endParaRPr lang="en-US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98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Today, we will</a:t>
            </a:r>
            <a:r>
              <a:rPr lang="en-US" baseline="0" dirty="0" smtClean="0"/>
              <a:t> do a short recap before each problem set.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Recap: 10mins</a:t>
            </a:r>
          </a:p>
          <a:p>
            <a:r>
              <a:rPr lang="en-US" dirty="0" smtClean="0"/>
              <a:t>PS3:</a:t>
            </a:r>
            <a:r>
              <a:rPr lang="en-US" baseline="0" dirty="0" smtClean="0"/>
              <a:t> 20mins</a:t>
            </a:r>
          </a:p>
          <a:p>
            <a:r>
              <a:rPr lang="en-US" baseline="0" dirty="0" smtClean="0"/>
              <a:t>Recap: 5mins</a:t>
            </a:r>
          </a:p>
          <a:p>
            <a:r>
              <a:rPr lang="en-US" baseline="0" dirty="0" smtClean="0"/>
              <a:t>PS5: 10mins</a:t>
            </a:r>
          </a:p>
          <a:p>
            <a:r>
              <a:rPr lang="en-US" baseline="0" dirty="0" smtClean="0"/>
              <a:t>Set up: 10mins</a:t>
            </a:r>
          </a:p>
          <a:p>
            <a:r>
              <a:rPr lang="en-US" baseline="0" dirty="0" smtClean="0"/>
              <a:t>Exercise: 30mins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081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947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</a:t>
            </a:r>
            <a:r>
              <a:rPr lang="en-US" baseline="0" dirty="0" smtClean="0"/>
              <a:t> instead of finding the sum by summing elements one-by-one recursively, </a:t>
            </a:r>
            <a:r>
              <a:rPr lang="mr-I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225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let’s try to find the sum by some method that involves splitting the list into two halves.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Anyone has any ideas?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32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251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for </a:t>
            </a:r>
            <a:r>
              <a:rPr lang="en-US" dirty="0" err="1" smtClean="0"/>
              <a:t>i</a:t>
            </a:r>
            <a:r>
              <a:rPr lang="en-US" dirty="0" smtClean="0"/>
              <a:t> equals j, the sum is still li.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930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for </a:t>
            </a:r>
            <a:r>
              <a:rPr lang="en-US" dirty="0" err="1" smtClean="0"/>
              <a:t>i</a:t>
            </a:r>
            <a:r>
              <a:rPr lang="en-US" dirty="0" smtClean="0"/>
              <a:t> equals j, the sum is still li.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637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this relation, what is the “base case” you must consider </a:t>
            </a:r>
            <a:r>
              <a:rPr lang="mr-IN" dirty="0" smtClean="0"/>
              <a:t>–</a:t>
            </a:r>
            <a:r>
              <a:rPr lang="en-US" dirty="0" smtClean="0"/>
              <a:t> like when must it return an answer instead of calling itself? (when</a:t>
            </a:r>
            <a:r>
              <a:rPr lang="en-US" baseline="0" dirty="0" smtClean="0"/>
              <a:t> j = 0, </a:t>
            </a:r>
            <a:r>
              <a:rPr lang="en-US" baseline="0" dirty="0" err="1" smtClean="0"/>
              <a:t>ans</a:t>
            </a:r>
            <a:r>
              <a:rPr lang="en-US" baseline="0" dirty="0" smtClean="0"/>
              <a:t> = 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731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about</a:t>
            </a:r>
            <a:r>
              <a:rPr lang="en-US" baseline="0" dirty="0" smtClean="0"/>
              <a:t> if j &gt; 0? (</a:t>
            </a:r>
            <a:r>
              <a:rPr lang="en-US" sz="1200" dirty="0" err="1" smtClean="0"/>
              <a:t>i</a:t>
            </a:r>
            <a:r>
              <a:rPr lang="en-US" sz="1200" dirty="0" smtClean="0"/>
              <a:t> * </a:t>
            </a:r>
            <a:r>
              <a:rPr lang="en-US" sz="1200" i="1" dirty="0" smtClean="0"/>
              <a:t>pow(</a:t>
            </a:r>
            <a:r>
              <a:rPr lang="en-US" sz="1200" i="1" dirty="0" err="1" smtClean="0"/>
              <a:t>i</a:t>
            </a:r>
            <a:r>
              <a:rPr lang="en-US" sz="1200" i="1" dirty="0" smtClean="0"/>
              <a:t>, j </a:t>
            </a:r>
            <a:r>
              <a:rPr lang="mr-IN" sz="1200" i="1" dirty="0" smtClean="0"/>
              <a:t>–</a:t>
            </a:r>
            <a:r>
              <a:rPr lang="en-US" sz="1200" i="1" dirty="0" smtClean="0"/>
              <a:t> 1)</a:t>
            </a:r>
            <a:r>
              <a:rPr lang="en-US" sz="1200" dirty="0" smtClean="0"/>
              <a:t> 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89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Is this all</a:t>
            </a:r>
            <a:r>
              <a:rPr lang="en-US" baseline="0" dirty="0" smtClean="0"/>
              <a:t> the possible cases?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520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completeness,</a:t>
            </a:r>
            <a:r>
              <a:rPr lang="en-US" baseline="0" dirty="0" smtClean="0"/>
              <a:t> we can also consider when j is less than 0. (1/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* pow(</a:t>
            </a:r>
            <a:r>
              <a:rPr lang="en-US" baseline="0" dirty="0" err="1" smtClean="0"/>
              <a:t>i</a:t>
            </a:r>
            <a:r>
              <a:rPr lang="en-US" baseline="0" dirty="0" smtClean="0"/>
              <a:t>, j+1))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628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 (12:05)</a:t>
            </a:r>
          </a:p>
          <a:p>
            <a:endParaRPr lang="en-US" dirty="0" smtClean="0"/>
          </a:p>
          <a:p>
            <a:r>
              <a:rPr lang="en-US" dirty="0" smtClean="0"/>
              <a:t>Do you remember the functions</a:t>
            </a:r>
            <a:r>
              <a:rPr lang="en-US" baseline="0" dirty="0" smtClean="0"/>
              <a:t> we used to find the range of a finite list of integers? (max minus min)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 is the list of integers</a:t>
            </a:r>
            <a:r>
              <a:rPr lang="en-US" baseline="0" dirty="0" smtClean="0"/>
              <a:t> (containing at least 1 integer).</a:t>
            </a:r>
          </a:p>
          <a:p>
            <a:r>
              <a:rPr lang="en-US" baseline="0" dirty="0" smtClean="0"/>
              <a:t>k is the number of elements in the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6108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completeness,</a:t>
            </a:r>
            <a:r>
              <a:rPr lang="en-US" baseline="0" dirty="0" smtClean="0"/>
              <a:t> we can also consider when j is less than 0. (1/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* pow(</a:t>
            </a:r>
            <a:r>
              <a:rPr lang="en-US" baseline="0" dirty="0" err="1" smtClean="0"/>
              <a:t>i</a:t>
            </a:r>
            <a:r>
              <a:rPr lang="en-US" baseline="0" dirty="0" smtClean="0"/>
              <a:t>, j+1))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96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 recap</a:t>
            </a:r>
          </a:p>
          <a:p>
            <a:endParaRPr lang="en-US" dirty="0" smtClean="0"/>
          </a:p>
          <a:p>
            <a:r>
              <a:rPr lang="en-US" dirty="0" smtClean="0"/>
              <a:t>Let’s do some recap on a C program using this hypotenuse</a:t>
            </a:r>
            <a:r>
              <a:rPr lang="en-US" baseline="0" dirty="0" smtClean="0"/>
              <a:t> program as an example.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the first half of the hypotenuse program.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096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 recap</a:t>
            </a:r>
          </a:p>
          <a:p>
            <a:endParaRPr lang="en-US" dirty="0" smtClean="0"/>
          </a:p>
          <a:p>
            <a:r>
              <a:rPr lang="en-US" dirty="0" smtClean="0"/>
              <a:t>What</a:t>
            </a:r>
            <a:r>
              <a:rPr lang="en-US" baseline="0" dirty="0" smtClean="0"/>
              <a:t> is this? (function)</a:t>
            </a:r>
          </a:p>
          <a:p>
            <a:r>
              <a:rPr lang="en-US" baseline="0" dirty="0" smtClean="0"/>
              <a:t>What does this function output? Which statement do you look at? (outputs square of a long (32 bits), see return statement)</a:t>
            </a:r>
          </a:p>
          <a:p>
            <a:r>
              <a:rPr lang="en-US" baseline="0" dirty="0" smtClean="0"/>
              <a:t>What type is the square function returning? (long) </a:t>
            </a:r>
            <a:r>
              <a:rPr lang="mr-IN" baseline="0" dirty="0" smtClean="0"/>
              <a:t>–</a:t>
            </a:r>
            <a:r>
              <a:rPr lang="en-US" baseline="0" dirty="0" smtClean="0"/>
              <a:t> at least 32 bits in size, depends on whether signed or unsigned (out of scope of CS1010)</a:t>
            </a:r>
          </a:p>
          <a:p>
            <a:r>
              <a:rPr lang="en-US" baseline="0" dirty="0" smtClean="0"/>
              <a:t>What is the part between the curly braces called? (body of a function)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Only using signed long in CS1010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03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are the include statements for? (include header files)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is the difference between &lt;&gt; and “”? (&lt;&gt; is C standard lib, “” is third party lib) </a:t>
            </a:r>
          </a:p>
          <a:p>
            <a:r>
              <a:rPr lang="en-US" baseline="0" dirty="0" smtClean="0"/>
              <a:t>How do you know which header files to include?</a:t>
            </a:r>
          </a:p>
          <a:p>
            <a:r>
              <a:rPr lang="en-US" baseline="0" dirty="0" smtClean="0"/>
              <a:t>Consult man files for which lib to include. (for </a:t>
            </a:r>
            <a:r>
              <a:rPr lang="en-US" baseline="0" dirty="0" err="1" smtClean="0"/>
              <a:t>sqrt</a:t>
            </a:r>
            <a:r>
              <a:rPr lang="en-US" baseline="0" dirty="0" smtClean="0"/>
              <a:t> it’s found in </a:t>
            </a:r>
            <a:r>
              <a:rPr lang="en-US" baseline="0" dirty="0" err="1" smtClean="0"/>
              <a:t>math.h</a:t>
            </a:r>
            <a:r>
              <a:rPr lang="en-US" baseline="0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482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 so this is the second part</a:t>
            </a:r>
            <a:r>
              <a:rPr lang="en-US" baseline="0" dirty="0" smtClean="0"/>
              <a:t> of the program. main here is the entry point of the program.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Main returns an integer to signal to the operating system whether the program exits successfully or not.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In modern C, main always returns a 0 when it exits so we do not need ”return 0;” anymore.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456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is this? (variable declaration)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Recall that all variables must be declared with their type before they can be used in 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*double = 64 bits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57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Note that all functions in C must also be defined or declared first before they can be used.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Since this function is defined before main, it can be used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63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sort of statement is this? (assignment statement)</a:t>
            </a:r>
          </a:p>
          <a:p>
            <a:endParaRPr lang="en-US" baseline="0" dirty="0" smtClean="0"/>
          </a:p>
          <a:p>
            <a:r>
              <a:rPr lang="en-US" baseline="0" dirty="0" smtClean="0"/>
              <a:t>Left hand side is the name of the variable, right hand side is the value assigned to the variable. Note that = is used for assignment, not to check for equality!! (==)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033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is this? (comment)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How do you write multi-line comments in C? (/* comment */)</a:t>
            </a:r>
          </a:p>
          <a:p>
            <a:r>
              <a:rPr lang="en-US" baseline="0" dirty="0" smtClean="0"/>
              <a:t>/*</a:t>
            </a:r>
          </a:p>
          <a:p>
            <a:r>
              <a:rPr lang="en-US" baseline="0" dirty="0" smtClean="0"/>
              <a:t>* Got any </a:t>
            </a:r>
            <a:r>
              <a:rPr lang="en-US" baseline="0" dirty="0" err="1" smtClean="0"/>
              <a:t>commments</a:t>
            </a:r>
            <a:endParaRPr lang="en-US" baseline="0" dirty="0" smtClean="0"/>
          </a:p>
          <a:p>
            <a:r>
              <a:rPr lang="en-US" baseline="0" dirty="0" smtClean="0"/>
              <a:t>*/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7712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</a:t>
            </a:r>
          </a:p>
          <a:p>
            <a:endParaRPr lang="en-US" dirty="0" smtClean="0"/>
          </a:p>
          <a:p>
            <a:r>
              <a:rPr lang="en-US" dirty="0" smtClean="0"/>
              <a:t>Is there an error?</a:t>
            </a:r>
            <a:r>
              <a:rPr lang="en-US" baseline="0" dirty="0" smtClean="0"/>
              <a:t> (no)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not?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33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</a:t>
            </a:r>
            <a:r>
              <a:rPr lang="en-US" baseline="0" dirty="0" smtClean="0"/>
              <a:t> the two sub-problems here are finding the maximum and the minimum in the list 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When we use these functions, we assume that we already know how to solve the sub-problems.</a:t>
            </a:r>
          </a:p>
          <a:p>
            <a:r>
              <a:rPr lang="en-US" baseline="0" dirty="0" smtClean="0"/>
              <a:t>This is called “wishful thinking”.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876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Integer</a:t>
            </a:r>
            <a:r>
              <a:rPr lang="en-US" baseline="0" dirty="0" smtClean="0"/>
              <a:t> is 32 bits, double is 64 bits.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Double can hold any </a:t>
            </a:r>
            <a:r>
              <a:rPr lang="en-US" baseline="0" dirty="0" err="1" smtClean="0"/>
              <a:t>int</a:t>
            </a:r>
            <a:r>
              <a:rPr lang="en-US" baseline="0" dirty="0" smtClean="0"/>
              <a:t> within its range, so assigning </a:t>
            </a:r>
            <a:r>
              <a:rPr lang="en-US" baseline="0" dirty="0" err="1" smtClean="0"/>
              <a:t>int</a:t>
            </a:r>
            <a:r>
              <a:rPr lang="en-US" baseline="0" dirty="0" smtClean="0"/>
              <a:t> to double does not incur any information loss.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if you assign double to </a:t>
            </a:r>
            <a:r>
              <a:rPr lang="en-US" baseline="0" dirty="0" err="1" smtClean="0"/>
              <a:t>int</a:t>
            </a:r>
            <a:r>
              <a:rPr lang="en-US" baseline="0" dirty="0" smtClean="0"/>
              <a:t>, the value could be truncated.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808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for example, if you try to using</a:t>
            </a:r>
            <a:r>
              <a:rPr lang="en-US" baseline="0" dirty="0" smtClean="0"/>
              <a:t> print line long for a double, you will get an error because a long is 32 bits while a double is 64 bits.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319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</a:t>
            </a:r>
          </a:p>
          <a:p>
            <a:endParaRPr lang="en-US" dirty="0" smtClean="0"/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uint32_t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uint64_t (ok, but overkill)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int32_t (would not be enough, stores -(2</a:t>
            </a:r>
            <a:r>
              <a:rPr lang="en-US" baseline="30000" dirty="0" smtClean="0"/>
              <a:t>16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1 ) to (2</a:t>
            </a:r>
            <a:r>
              <a:rPr lang="en-US" baseline="30000" dirty="0" smtClean="0"/>
              <a:t>16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1 )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int64_t  (ok, overkill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sqr</a:t>
            </a:r>
            <a:r>
              <a:rPr lang="en-US" dirty="0" smtClean="0"/>
              <a:t> cannot be negative)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0414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Should end this part by about </a:t>
            </a:r>
            <a:r>
              <a:rPr lang="en-US" dirty="0" smtClean="0"/>
              <a:t>11pm </a:t>
            </a:r>
            <a:r>
              <a:rPr lang="mr-IN" dirty="0" smtClean="0"/>
              <a:t>–</a:t>
            </a:r>
            <a:r>
              <a:rPr lang="en-US" dirty="0" smtClean="0"/>
              <a:t> 11.05pm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77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mins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035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14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9366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30 mins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328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Similarly, when</a:t>
            </a:r>
            <a:r>
              <a:rPr lang="en-US" baseline="0" dirty="0" smtClean="0"/>
              <a:t> we use the subtract function, by wishful thinking, we assume that we already know how to do subtraction. And so on for the other functions.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91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r>
              <a:rPr lang="en-US" baseline="0" dirty="0" smtClean="0"/>
              <a:t> the example on finding standard deviation. </a:t>
            </a:r>
          </a:p>
          <a:p>
            <a:endParaRPr lang="en-US" baseline="0" dirty="0" smtClean="0"/>
          </a:p>
          <a:p>
            <a:r>
              <a:rPr lang="en-US" dirty="0" err="1" smtClean="0"/>
              <a:t>Sqrt</a:t>
            </a:r>
            <a:r>
              <a:rPr lang="en-US" dirty="0" smtClean="0"/>
              <a:t>(mean(</a:t>
            </a:r>
            <a:r>
              <a:rPr lang="en-US" dirty="0" err="1" smtClean="0"/>
              <a:t>sqaure</a:t>
            </a:r>
            <a:r>
              <a:rPr lang="en-US" dirty="0" smtClean="0"/>
              <a:t>(subtract(L, k, mean(L, k)), k),</a:t>
            </a:r>
            <a:r>
              <a:rPr lang="en-US" baseline="0" dirty="0" smtClean="0"/>
              <a:t> k))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mins (12:10)</a:t>
            </a:r>
          </a:p>
          <a:p>
            <a:r>
              <a:rPr lang="en-US" dirty="0" smtClean="0"/>
              <a:t>So for problem 3.1, we have the mean</a:t>
            </a:r>
            <a:r>
              <a:rPr lang="en-US" baseline="0" dirty="0" smtClean="0"/>
              <a:t> absolute deviation.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anyone share what the first step is? (to find mean)</a:t>
            </a:r>
          </a:p>
          <a:p>
            <a:r>
              <a:rPr lang="en-US" baseline="0" dirty="0" smtClean="0"/>
              <a:t>Then..? (to subtract mu away from every element in the list)</a:t>
            </a:r>
          </a:p>
          <a:p>
            <a:r>
              <a:rPr lang="en-US" baseline="0" dirty="0" smtClean="0"/>
              <a:t>Then..? (take the absolute of every element)</a:t>
            </a:r>
          </a:p>
          <a:p>
            <a:r>
              <a:rPr lang="en-US" baseline="0" dirty="0" smtClean="0"/>
              <a:t>Then? (find the mean of the elements again)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3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we get.</a:t>
            </a:r>
          </a:p>
          <a:p>
            <a:endParaRPr lang="en-US" dirty="0" smtClean="0"/>
          </a:p>
          <a:p>
            <a:r>
              <a:rPr lang="en-US" dirty="0" smtClean="0"/>
              <a:t>What is the new function that we need? (absolute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click)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26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33C70C-4725-714F-A435-F222EA650CA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21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7F65E36-8EA5-8A4A-8500-5FA2BAAE7B0B}" type="datetimeFigureOut">
              <a:rPr lang="en-US" smtClean="0"/>
              <a:t>9/4/18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879AE5-4784-1349-90A9-33444C7F4D3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C7F65E36-8EA5-8A4A-8500-5FA2BAAE7B0B}" type="datetimeFigureOut">
              <a:rPr lang="en-US" smtClean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12879AE5-4784-1349-90A9-33444C7F4D3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753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32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32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mysoc.nus.edu.sg/~myacct/)" TargetMode="External"/><Relationship Id="rId4" Type="http://schemas.openxmlformats.org/officeDocument/2006/relationships/hyperlink" Target="https://mysoc.nus.edu.sg/~newacct/" TargetMode="External"/><Relationship Id="rId5" Type="http://schemas.openxmlformats.org/officeDocument/2006/relationships/hyperlink" Target="https://mysoc.nus.edu.sg/~myacct/services.cgi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nus-cs1010.github.io/1819-s1/index.html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CCBB8E-332C-1F4A-81AD-0AA532738E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Tutorial </a:t>
            </a:r>
            <a:r>
              <a:rPr lang="en-US" dirty="0" smtClean="0"/>
              <a:t>2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Group </a:t>
            </a:r>
            <a:r>
              <a:rPr lang="en-US" dirty="0" smtClean="0"/>
              <a:t>C10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52FBE00-2B2B-284C-920E-A31D63D768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500" dirty="0" smtClean="0"/>
              <a:t>3</a:t>
            </a:r>
            <a:r>
              <a:rPr lang="en-US" sz="2500" baseline="30000" dirty="0" smtClean="0"/>
              <a:t>rd</a:t>
            </a:r>
            <a:r>
              <a:rPr lang="en-US" sz="2500" dirty="0" smtClean="0"/>
              <a:t> September 2018</a:t>
            </a:r>
          </a:p>
          <a:p>
            <a:r>
              <a:rPr lang="en-US" sz="2500" dirty="0" smtClean="0">
                <a:solidFill>
                  <a:schemeClr val="accent1"/>
                </a:solidFill>
              </a:rPr>
              <a:t>Joanne Ong</a:t>
            </a:r>
            <a:endParaRPr lang="en-US" sz="250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2892" y="46775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41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2822BEC-87B6-8349-A0C9-563DC7E37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654" y="2540518"/>
            <a:ext cx="3806691" cy="158152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3.1</a:t>
            </a:r>
            <a:br>
              <a:rPr lang="en-US" dirty="0" smtClean="0"/>
            </a:br>
            <a:r>
              <a:rPr lang="en-US" sz="3000" dirty="0" smtClean="0"/>
              <a:t>Finding mean absolute deviation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E0AFF95-70DD-3049-AE8B-D02AC728487B}"/>
              </a:ext>
            </a:extLst>
          </p:cNvPr>
          <p:cNvSpPr txBox="1"/>
          <p:nvPr/>
        </p:nvSpPr>
        <p:spPr>
          <a:xfrm>
            <a:off x="770965" y="4999203"/>
            <a:ext cx="7619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i="1" dirty="0" smtClean="0"/>
              <a:t>mean(abs(subtract(</a:t>
            </a:r>
            <a:r>
              <a:rPr lang="en-SG" sz="2800" i="1" dirty="0" err="1" smtClean="0"/>
              <a:t>L,k,mean</a:t>
            </a:r>
            <a:r>
              <a:rPr lang="en-SG" sz="2800" i="1" dirty="0" smtClean="0"/>
              <a:t>(</a:t>
            </a:r>
            <a:r>
              <a:rPr lang="en-SG" sz="2800" i="1" dirty="0" err="1" smtClean="0"/>
              <a:t>L,k</a:t>
            </a:r>
            <a:r>
              <a:rPr lang="en-SG" sz="2800" i="1" dirty="0" smtClean="0"/>
              <a:t>))),</a:t>
            </a:r>
            <a:r>
              <a:rPr lang="en-SG" sz="2800" i="1" dirty="0"/>
              <a:t>k</a:t>
            </a:r>
            <a:r>
              <a:rPr lang="en-SG" sz="2800" i="1" dirty="0" smtClean="0"/>
              <a:t>)</a:t>
            </a:r>
            <a:endParaRPr lang="en-SG" sz="2800" dirty="0"/>
          </a:p>
          <a:p>
            <a:pPr algn="ctr"/>
            <a:endParaRPr lang="en-US" sz="28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668654" y="5476257"/>
            <a:ext cx="320731" cy="7311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478021" y="6045262"/>
            <a:ext cx="967154" cy="46166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fabs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29019" y="6045261"/>
            <a:ext cx="967154" cy="46166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</a:t>
            </a:r>
            <a:r>
              <a:rPr lang="en-US" sz="2400" dirty="0" smtClean="0"/>
              <a:t>abs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710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8700" y="2286000"/>
            <a:ext cx="7200900" cy="1107831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Recursion: function calling itself to solve a simpler version of the problem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308" y="3820257"/>
            <a:ext cx="3006969" cy="225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0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</a:t>
            </a:r>
          </a:p>
          <a:p>
            <a:r>
              <a:rPr lang="en-US" sz="3000" dirty="0" smtClean="0"/>
              <a:t>Finding maximum in a list</a:t>
            </a:r>
            <a:endParaRPr lang="en-US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39969" y="5376155"/>
            <a:ext cx="7200900" cy="104223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Previously: check elements one-by-one and keep track of the maximum so far </a:t>
            </a:r>
            <a:r>
              <a:rPr lang="en-US" dirty="0" smtClean="0">
                <a:sym typeface="Wingdings"/>
              </a:rPr>
              <a:t> </a:t>
            </a:r>
            <a:r>
              <a:rPr lang="en-US" i="1" dirty="0" smtClean="0">
                <a:sym typeface="Wingdings"/>
              </a:rPr>
              <a:t>max(L, k)</a:t>
            </a:r>
            <a:endParaRPr lang="en-US" i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1028700" y="2074984"/>
            <a:ext cx="7837496" cy="2904392"/>
            <a:chOff x="423081" y="705038"/>
            <a:chExt cx="8298318" cy="3075162"/>
          </a:xfrm>
        </p:grpSpPr>
        <p:sp>
          <p:nvSpPr>
            <p:cNvPr id="5" name="set m to l0…">
              <a:extLst>
                <a:ext uri="{FF2B5EF4-FFF2-40B4-BE49-F238E27FC236}">
                  <a16:creationId xmlns="" xmlns:a16="http://schemas.microsoft.com/office/drawing/2014/main" id="{19427856-2FED-304A-AC54-DBBB92F1834C}"/>
                </a:ext>
              </a:extLst>
            </p:cNvPr>
            <p:cNvSpPr/>
            <p:nvPr/>
          </p:nvSpPr>
          <p:spPr>
            <a:xfrm>
              <a:off x="423081" y="1976368"/>
              <a:ext cx="1295872" cy="845708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/>
            <a:p>
              <a:pPr algn="ctr"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>
                  <a:latin typeface="Roboto Regular"/>
                </a:rPr>
                <a:t>set m to l</a:t>
              </a:r>
              <a:r>
                <a:rPr sz="1600" baseline="-5999" dirty="0">
                  <a:latin typeface="Roboto Regular"/>
                </a:rPr>
                <a:t>0</a:t>
              </a:r>
            </a:p>
            <a:p>
              <a:pPr algn="ctr"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>
                  <a:latin typeface="Roboto Regular"/>
                </a:rPr>
                <a:t>set i to 1</a:t>
              </a:r>
            </a:p>
          </p:txBody>
        </p:sp>
        <p:sp>
          <p:nvSpPr>
            <p:cNvPr id="6" name="i equals k?">
              <a:extLst>
                <a:ext uri="{FF2B5EF4-FFF2-40B4-BE49-F238E27FC236}">
                  <a16:creationId xmlns="" xmlns:a16="http://schemas.microsoft.com/office/drawing/2014/main" id="{7B062BEB-B0A2-584D-87DB-38CD1C7D2CB5}"/>
                </a:ext>
              </a:extLst>
            </p:cNvPr>
            <p:cNvSpPr/>
            <p:nvPr/>
          </p:nvSpPr>
          <p:spPr>
            <a:xfrm>
              <a:off x="2058100" y="1976368"/>
              <a:ext cx="1667878" cy="845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>
              <a:lvl1pPr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 dirty="0">
                  <a:latin typeface="Roboto Regular"/>
                </a:rPr>
                <a:t>i equals k?</a:t>
              </a:r>
            </a:p>
          </p:txBody>
        </p:sp>
        <p:sp>
          <p:nvSpPr>
            <p:cNvPr id="7" name="output m">
              <a:extLst>
                <a:ext uri="{FF2B5EF4-FFF2-40B4-BE49-F238E27FC236}">
                  <a16:creationId xmlns="" xmlns:a16="http://schemas.microsoft.com/office/drawing/2014/main" id="{F7DA2271-F313-8243-99E5-8FD2D0AB6719}"/>
                </a:ext>
              </a:extLst>
            </p:cNvPr>
            <p:cNvSpPr/>
            <p:nvPr/>
          </p:nvSpPr>
          <p:spPr>
            <a:xfrm>
              <a:off x="2342687" y="3242185"/>
              <a:ext cx="1112429" cy="538015"/>
            </a:xfrm>
            <a:prstGeom prst="roundRect">
              <a:avLst>
                <a:gd name="adj" fmla="val 23579"/>
              </a:avLst>
            </a:pr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>
              <a:lvl1pPr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 dirty="0">
                  <a:latin typeface="Roboto Regular"/>
                </a:rPr>
                <a:t>output m</a:t>
              </a:r>
            </a:p>
          </p:txBody>
        </p:sp>
        <p:sp>
          <p:nvSpPr>
            <p:cNvPr id="8" name="YES">
              <a:extLst>
                <a:ext uri="{FF2B5EF4-FFF2-40B4-BE49-F238E27FC236}">
                  <a16:creationId xmlns="" xmlns:a16="http://schemas.microsoft.com/office/drawing/2014/main" id="{9A3C980D-CD16-9047-AFCF-B3156393B5AC}"/>
                </a:ext>
              </a:extLst>
            </p:cNvPr>
            <p:cNvSpPr txBox="1"/>
            <p:nvPr/>
          </p:nvSpPr>
          <p:spPr>
            <a:xfrm>
              <a:off x="2946490" y="2854755"/>
              <a:ext cx="308310" cy="20732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458" tIns="26458" rIns="26458" bIns="26458" anchor="ctr">
              <a:spAutoFit/>
            </a:bodyPr>
            <a:lstStyle>
              <a:lvl1pPr>
                <a:defRPr>
                  <a:solidFill>
                    <a:schemeClr val="accent5">
                      <a:lumOff val="-29866"/>
                    </a:schemeClr>
                  </a:solidFill>
                </a:defRPr>
              </a:lvl1pPr>
            </a:lstStyle>
            <a:p>
              <a:pPr algn="ctr"/>
              <a:r>
                <a:rPr sz="1000" dirty="0">
                  <a:solidFill>
                    <a:srgbClr val="FF0000"/>
                  </a:solidFill>
                  <a:latin typeface="Roboto Regular"/>
                </a:rPr>
                <a:t>YES</a:t>
              </a:r>
            </a:p>
          </p:txBody>
        </p:sp>
        <p:sp>
          <p:nvSpPr>
            <p:cNvPr id="9" name="is li &gt; m ?">
              <a:extLst>
                <a:ext uri="{FF2B5EF4-FFF2-40B4-BE49-F238E27FC236}">
                  <a16:creationId xmlns="" xmlns:a16="http://schemas.microsoft.com/office/drawing/2014/main" id="{1E5ACDC0-0C40-264C-8518-7E51BD61C97A}"/>
                </a:ext>
              </a:extLst>
            </p:cNvPr>
            <p:cNvSpPr/>
            <p:nvPr/>
          </p:nvSpPr>
          <p:spPr>
            <a:xfrm>
              <a:off x="4072807" y="1976368"/>
              <a:ext cx="1667878" cy="845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/>
            <a:p>
              <a:pPr algn="ctr"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>
                  <a:latin typeface="Roboto Regular"/>
                </a:rPr>
                <a:t>is l</a:t>
              </a:r>
              <a:r>
                <a:rPr sz="1600" baseline="-5999" dirty="0">
                  <a:latin typeface="Roboto Regular"/>
                </a:rPr>
                <a:t>i </a:t>
              </a:r>
              <a:r>
                <a:rPr sz="1600" dirty="0">
                  <a:latin typeface="Roboto Regular"/>
                </a:rPr>
                <a:t>&gt; m ?</a:t>
              </a:r>
            </a:p>
          </p:txBody>
        </p:sp>
        <p:sp>
          <p:nvSpPr>
            <p:cNvPr id="10" name="set m to li">
              <a:extLst>
                <a:ext uri="{FF2B5EF4-FFF2-40B4-BE49-F238E27FC236}">
                  <a16:creationId xmlns="" xmlns:a16="http://schemas.microsoft.com/office/drawing/2014/main" id="{16E46902-5C65-844D-B222-654B0093A5AB}"/>
                </a:ext>
              </a:extLst>
            </p:cNvPr>
            <p:cNvSpPr/>
            <p:nvPr/>
          </p:nvSpPr>
          <p:spPr>
            <a:xfrm>
              <a:off x="6082393" y="1976368"/>
              <a:ext cx="1112429" cy="845708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/>
            <a:p>
              <a:pPr algn="ctr"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>
                  <a:latin typeface="Roboto Regular"/>
                </a:rPr>
                <a:t>set m to l</a:t>
              </a:r>
              <a:r>
                <a:rPr sz="1600" baseline="-5999" dirty="0">
                  <a:latin typeface="Roboto Regular"/>
                </a:rPr>
                <a:t>i</a:t>
              </a:r>
            </a:p>
          </p:txBody>
        </p:sp>
        <p:sp>
          <p:nvSpPr>
            <p:cNvPr id="11" name="increment i">
              <a:extLst>
                <a:ext uri="{FF2B5EF4-FFF2-40B4-BE49-F238E27FC236}">
                  <a16:creationId xmlns="" xmlns:a16="http://schemas.microsoft.com/office/drawing/2014/main" id="{B951E62E-9A5C-564F-94B0-37DF3F685CF3}"/>
                </a:ext>
              </a:extLst>
            </p:cNvPr>
            <p:cNvSpPr/>
            <p:nvPr/>
          </p:nvSpPr>
          <p:spPr>
            <a:xfrm>
              <a:off x="7608969" y="1976368"/>
              <a:ext cx="1112430" cy="845708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>
              <a:lvl1pPr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 dirty="0">
                  <a:latin typeface="Roboto Regular"/>
                </a:rPr>
                <a:t>increment i</a:t>
              </a:r>
            </a:p>
          </p:txBody>
        </p:sp>
        <p:sp>
          <p:nvSpPr>
            <p:cNvPr id="12" name="YES">
              <a:extLst>
                <a:ext uri="{FF2B5EF4-FFF2-40B4-BE49-F238E27FC236}">
                  <a16:creationId xmlns="" xmlns:a16="http://schemas.microsoft.com/office/drawing/2014/main" id="{F3806876-4E5F-2C44-AD7C-D21DEE6EDA29}"/>
                </a:ext>
              </a:extLst>
            </p:cNvPr>
            <p:cNvSpPr txBox="1"/>
            <p:nvPr/>
          </p:nvSpPr>
          <p:spPr>
            <a:xfrm>
              <a:off x="5727736" y="2402580"/>
              <a:ext cx="308310" cy="20732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458" tIns="26458" rIns="26458" bIns="26458" anchor="ctr">
              <a:spAutoFit/>
            </a:bodyPr>
            <a:lstStyle>
              <a:lvl1pPr>
                <a:defRPr>
                  <a:solidFill>
                    <a:schemeClr val="accent5">
                      <a:lumOff val="-29866"/>
                    </a:schemeClr>
                  </a:solidFill>
                </a:defRPr>
              </a:lvl1pPr>
            </a:lstStyle>
            <a:p>
              <a:pPr algn="ctr"/>
              <a:r>
                <a:rPr sz="1000" dirty="0">
                  <a:solidFill>
                    <a:srgbClr val="FF0000"/>
                  </a:solidFill>
                  <a:latin typeface="Roboto Regular"/>
                </a:rPr>
                <a:t>YES</a:t>
              </a:r>
            </a:p>
          </p:txBody>
        </p:sp>
        <p:sp>
          <p:nvSpPr>
            <p:cNvPr id="13" name="NO">
              <a:extLst>
                <a:ext uri="{FF2B5EF4-FFF2-40B4-BE49-F238E27FC236}">
                  <a16:creationId xmlns="" xmlns:a16="http://schemas.microsoft.com/office/drawing/2014/main" id="{D6E04EC0-AD8E-0746-920D-B203E54AE168}"/>
                </a:ext>
              </a:extLst>
            </p:cNvPr>
            <p:cNvSpPr txBox="1"/>
            <p:nvPr/>
          </p:nvSpPr>
          <p:spPr>
            <a:xfrm>
              <a:off x="3736637" y="2402580"/>
              <a:ext cx="245793" cy="20732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458" tIns="26458" rIns="26458" bIns="26458" anchor="ctr">
              <a:spAutoFit/>
            </a:bodyPr>
            <a:lstStyle>
              <a:lvl1pPr>
                <a:defRPr>
                  <a:solidFill>
                    <a:schemeClr val="accent5">
                      <a:lumOff val="-29866"/>
                    </a:schemeClr>
                  </a:solidFill>
                </a:defRPr>
              </a:lvl1pPr>
            </a:lstStyle>
            <a:p>
              <a:pPr algn="ctr"/>
              <a:r>
                <a:rPr sz="1000" dirty="0">
                  <a:solidFill>
                    <a:srgbClr val="FF0000"/>
                  </a:solidFill>
                  <a:latin typeface="Roboto Regular"/>
                </a:rPr>
                <a:t>NO</a:t>
              </a:r>
            </a:p>
          </p:txBody>
        </p:sp>
        <p:sp>
          <p:nvSpPr>
            <p:cNvPr id="14" name="NO">
              <a:extLst>
                <a:ext uri="{FF2B5EF4-FFF2-40B4-BE49-F238E27FC236}">
                  <a16:creationId xmlns="" xmlns:a16="http://schemas.microsoft.com/office/drawing/2014/main" id="{F9377C10-CE72-C24E-9C3C-0EB826D18991}"/>
                </a:ext>
              </a:extLst>
            </p:cNvPr>
            <p:cNvSpPr txBox="1"/>
            <p:nvPr/>
          </p:nvSpPr>
          <p:spPr>
            <a:xfrm>
              <a:off x="4959155" y="2854755"/>
              <a:ext cx="245793" cy="207321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458" tIns="26458" rIns="26458" bIns="26458" anchor="ctr">
              <a:spAutoFit/>
            </a:bodyPr>
            <a:lstStyle>
              <a:lvl1pPr>
                <a:defRPr>
                  <a:solidFill>
                    <a:schemeClr val="accent5">
                      <a:lumOff val="-29866"/>
                    </a:schemeClr>
                  </a:solidFill>
                </a:defRPr>
              </a:lvl1pPr>
            </a:lstStyle>
            <a:p>
              <a:pPr algn="ctr"/>
              <a:r>
                <a:rPr sz="1000" dirty="0">
                  <a:solidFill>
                    <a:srgbClr val="FF0000"/>
                  </a:solidFill>
                  <a:latin typeface="Roboto Regular"/>
                </a:rPr>
                <a:t>NO</a:t>
              </a:r>
            </a:p>
          </p:txBody>
        </p:sp>
        <p:sp>
          <p:nvSpPr>
            <p:cNvPr id="15" name="input k and l0..lk-1">
              <a:extLst>
                <a:ext uri="{FF2B5EF4-FFF2-40B4-BE49-F238E27FC236}">
                  <a16:creationId xmlns="" xmlns:a16="http://schemas.microsoft.com/office/drawing/2014/main" id="{F8CD4E6A-8BC4-2F4B-808F-294F54EC7D50}"/>
                </a:ext>
              </a:extLst>
            </p:cNvPr>
            <p:cNvSpPr/>
            <p:nvPr/>
          </p:nvSpPr>
          <p:spPr>
            <a:xfrm>
              <a:off x="472921" y="705038"/>
              <a:ext cx="1204152" cy="741623"/>
            </a:xfrm>
            <a:prstGeom prst="roundRect">
              <a:avLst>
                <a:gd name="adj" fmla="val 23579"/>
              </a:avLst>
            </a:prstGeom>
            <a:solidFill>
              <a:srgbClr val="FFFFFF"/>
            </a:solidFill>
            <a:ln w="12700">
              <a:solidFill>
                <a:schemeClr val="accent1">
                  <a:lumOff val="-13575"/>
                </a:schemeClr>
              </a:solidFill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458" tIns="26458" rIns="26458" bIns="26458" anchor="ctr"/>
            <a:lstStyle/>
            <a:p>
              <a:pPr algn="ctr">
                <a:defRPr sz="2000" b="0"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lang="en-US" sz="1600" dirty="0">
                  <a:latin typeface="Roboto Regular"/>
                </a:rPr>
                <a:t>input k and l</a:t>
              </a:r>
              <a:r>
                <a:rPr lang="en-US" sz="1600" baseline="-25000" dirty="0">
                  <a:latin typeface="Roboto Regular"/>
                </a:rPr>
                <a:t>0</a:t>
              </a:r>
              <a:r>
                <a:rPr lang="en-US" sz="1600" dirty="0">
                  <a:latin typeface="Roboto Regular"/>
                </a:rPr>
                <a:t> .. l</a:t>
              </a:r>
              <a:r>
                <a:rPr lang="en-US" sz="1600" baseline="-25000" dirty="0">
                  <a:latin typeface="Roboto Regular"/>
                </a:rPr>
                <a:t>k-1</a:t>
              </a:r>
              <a:r>
                <a:rPr lang="en-US" sz="1600" dirty="0">
                  <a:latin typeface="Roboto Regular"/>
                </a:rPr>
                <a:t> </a:t>
              </a:r>
              <a:endParaRPr sz="1600" dirty="0">
                <a:latin typeface="Roboto Regular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="" xmlns:a16="http://schemas.microsoft.com/office/drawing/2014/main" id="{B6E99402-7DE6-4D46-82D5-8E87D124C052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flipH="1">
              <a:off x="1071017" y="1446661"/>
              <a:ext cx="3980" cy="5297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="" xmlns:a16="http://schemas.microsoft.com/office/drawing/2014/main" id="{9C371C44-767B-B34B-912B-9789AB848F15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718953" y="2399222"/>
              <a:ext cx="339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="" xmlns:a16="http://schemas.microsoft.com/office/drawing/2014/main" id="{77D9FB88-F68E-2240-BE4F-1A05BCE70322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>
              <a:off x="2898902" y="2822076"/>
              <a:ext cx="0" cy="4201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="" xmlns:a16="http://schemas.microsoft.com/office/drawing/2014/main" id="{EA8C3BD8-0440-694E-A0A1-9C9B70FA15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27450" y="2397125"/>
              <a:ext cx="34535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="" xmlns:a16="http://schemas.microsoft.com/office/drawing/2014/main" id="{EF3982BD-8054-794C-A92B-2C33F1641043}"/>
                </a:ext>
              </a:extLst>
            </p:cNvPr>
            <p:cNvCxnSpPr>
              <a:cxnSpLocks/>
              <a:endCxn id="16" idx="1"/>
            </p:cNvCxnSpPr>
            <p:nvPr/>
          </p:nvCxnSpPr>
          <p:spPr>
            <a:xfrm>
              <a:off x="5740685" y="2397126"/>
              <a:ext cx="341708" cy="20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="" xmlns:a16="http://schemas.microsoft.com/office/drawing/2014/main" id="{566B3FE2-FED4-9D4C-92B2-6991AD01F3B6}"/>
                </a:ext>
              </a:extLst>
            </p:cNvPr>
            <p:cNvCxnSpPr>
              <a:stCxn id="16" idx="3"/>
              <a:endCxn id="21" idx="1"/>
            </p:cNvCxnSpPr>
            <p:nvPr/>
          </p:nvCxnSpPr>
          <p:spPr>
            <a:xfrm>
              <a:off x="7194822" y="2399222"/>
              <a:ext cx="414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="" xmlns:a16="http://schemas.microsoft.com/office/drawing/2014/main" id="{C160178D-EF77-D94F-9065-3721C717F879}"/>
                </a:ext>
              </a:extLst>
            </p:cNvPr>
            <p:cNvCxnSpPr>
              <a:endCxn id="21" idx="2"/>
            </p:cNvCxnSpPr>
            <p:nvPr/>
          </p:nvCxnSpPr>
          <p:spPr>
            <a:xfrm>
              <a:off x="4900661" y="2822076"/>
              <a:ext cx="3264523" cy="12700"/>
            </a:xfrm>
            <a:prstGeom prst="bentConnector4">
              <a:avLst>
                <a:gd name="adj1" fmla="val 214"/>
                <a:gd name="adj2" fmla="val 500534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="" xmlns:a16="http://schemas.microsoft.com/office/drawing/2014/main" id="{1FB51DB7-A867-DF42-97E3-D273C3E23603}"/>
                </a:ext>
              </a:extLst>
            </p:cNvPr>
            <p:cNvCxnSpPr>
              <a:stCxn id="21" idx="0"/>
            </p:cNvCxnSpPr>
            <p:nvPr/>
          </p:nvCxnSpPr>
          <p:spPr>
            <a:xfrm rot="16200000" flipV="1">
              <a:off x="5532043" y="-656773"/>
              <a:ext cx="12700" cy="5266282"/>
            </a:xfrm>
            <a:prstGeom prst="bentConnector4">
              <a:avLst>
                <a:gd name="adj1" fmla="val 6938929"/>
                <a:gd name="adj2" fmla="val 99948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744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</a:t>
            </a:r>
          </a:p>
          <a:p>
            <a:r>
              <a:rPr lang="en-US" sz="3000" dirty="0" smtClean="0"/>
              <a:t>Finding maximum in a list</a:t>
            </a:r>
            <a:endParaRPr lang="en-US" sz="3000" dirty="0"/>
          </a:p>
        </p:txBody>
      </p:sp>
      <p:pic>
        <p:nvPicPr>
          <p:cNvPr id="26" name="Content Placeholder 3">
            <a:extLst>
              <a:ext uri="{FF2B5EF4-FFF2-40B4-BE49-F238E27FC236}">
                <a16:creationId xmlns="" xmlns:a16="http://schemas.microsoft.com/office/drawing/2014/main" id="{FCFA93FA-B70A-1F4E-9A88-721DB533DD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7" t="3938" r="7458" b="3876"/>
          <a:stretch/>
        </p:blipFill>
        <p:spPr>
          <a:xfrm>
            <a:off x="1028700" y="1905755"/>
            <a:ext cx="7684477" cy="3270739"/>
          </a:xfrm>
          <a:prstGeom prst="rect">
            <a:avLst/>
          </a:prstGeom>
        </p:spPr>
      </p:pic>
      <p:sp>
        <p:nvSpPr>
          <p:cNvPr id="27" name="Content Placeholder 3"/>
          <p:cNvSpPr txBox="1">
            <a:spLocks/>
          </p:cNvSpPr>
          <p:nvPr/>
        </p:nvSpPr>
        <p:spPr>
          <a:xfrm>
            <a:off x="1139969" y="5376155"/>
            <a:ext cx="7200900" cy="1042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dirty="0" smtClean="0"/>
              <a:t>Now: use wishful thinking and recursion </a:t>
            </a:r>
            <a:r>
              <a:rPr lang="en-US" dirty="0" smtClean="0">
                <a:sym typeface="Wingdings"/>
              </a:rPr>
              <a:t> </a:t>
            </a:r>
            <a:r>
              <a:rPr lang="en-US" i="1" dirty="0" smtClean="0">
                <a:sym typeface="Wingdings"/>
              </a:rPr>
              <a:t>max’(L, </a:t>
            </a:r>
            <a:r>
              <a:rPr lang="en-US" i="1" dirty="0" err="1" smtClean="0">
                <a:sym typeface="Wingdings"/>
              </a:rPr>
              <a:t>i</a:t>
            </a:r>
            <a:r>
              <a:rPr lang="en-US" i="1" dirty="0" smtClean="0">
                <a:sym typeface="Wingdings"/>
              </a:rPr>
              <a:t>, j)</a:t>
            </a:r>
            <a:r>
              <a:rPr lang="en-US" dirty="0" smtClean="0">
                <a:sym typeface="Wingdings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49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</a:t>
            </a:r>
          </a:p>
          <a:p>
            <a:r>
              <a:rPr lang="en-US" sz="3000" dirty="0" smtClean="0"/>
              <a:t>Finding maximum in a list</a:t>
            </a:r>
            <a:endParaRPr lang="en-US" sz="30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028700" y="2057400"/>
            <a:ext cx="7200900" cy="8968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500" smtClean="0"/>
              <a:t>Recursion: function calling itself to solve a simpler version of the problem</a:t>
            </a:r>
            <a:endParaRPr lang="en-US" sz="25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288322"/>
            <a:ext cx="7200900" cy="3112478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i="1" dirty="0" smtClean="0"/>
              <a:t>max’(L,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28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l</a:t>
            </a:r>
            <a:r>
              <a:rPr lang="en-US" sz="2800" baseline="-25000" dirty="0" smtClean="0"/>
              <a:t>i   </a:t>
            </a:r>
            <a:r>
              <a:rPr lang="en-US" sz="2800" dirty="0" smtClean="0"/>
              <a:t>if </a:t>
            </a:r>
            <a:r>
              <a:rPr lang="en-US" sz="2800" dirty="0" err="1" smtClean="0"/>
              <a:t>i</a:t>
            </a:r>
            <a:r>
              <a:rPr lang="en-US" sz="2800" dirty="0" smtClean="0"/>
              <a:t> equals j </a:t>
            </a:r>
            <a:r>
              <a:rPr lang="en-US" sz="2800" baseline="-25000" dirty="0" smtClean="0"/>
              <a:t>  </a:t>
            </a:r>
            <a:endParaRPr lang="en-US" sz="28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the larger between l</a:t>
            </a:r>
            <a:r>
              <a:rPr lang="en-US" sz="2800" baseline="-25000" dirty="0" smtClean="0"/>
              <a:t>i</a:t>
            </a:r>
            <a:r>
              <a:rPr lang="en-US" sz="2800" dirty="0" smtClean="0"/>
              <a:t> and </a:t>
            </a:r>
            <a:r>
              <a:rPr lang="en-US" sz="2800" i="1" dirty="0" smtClean="0"/>
              <a:t>max’(L, i+1, j), </a:t>
            </a:r>
            <a:r>
              <a:rPr lang="en-US" sz="2800" dirty="0" smtClean="0"/>
              <a:t>if j &gt; </a:t>
            </a:r>
            <a:r>
              <a:rPr lang="en-US" sz="2800" dirty="0" err="1" smtClean="0"/>
              <a:t>i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822581" y="3741040"/>
            <a:ext cx="432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/>
              <a:t>1   </a:t>
            </a:r>
            <a:endParaRPr lang="en-US" sz="3200" dirty="0"/>
          </a:p>
        </p:txBody>
      </p:sp>
      <p:sp>
        <p:nvSpPr>
          <p:cNvPr id="10" name="Rounded Rectangle 9"/>
          <p:cNvSpPr/>
          <p:nvPr/>
        </p:nvSpPr>
        <p:spPr>
          <a:xfrm>
            <a:off x="6699738" y="3576226"/>
            <a:ext cx="562708" cy="91440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95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</a:t>
            </a:r>
          </a:p>
          <a:p>
            <a:r>
              <a:rPr lang="en-US" sz="3000" dirty="0" smtClean="0"/>
              <a:t>Finding maximum in a list</a:t>
            </a:r>
            <a:endParaRPr lang="en-US" sz="30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028700" y="2057400"/>
            <a:ext cx="7200900" cy="8968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500" smtClean="0"/>
              <a:t>Recursion: function calling itself to solve a simpler version of the problem</a:t>
            </a:r>
            <a:endParaRPr lang="en-US" sz="25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288322"/>
            <a:ext cx="7200900" cy="3112478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i="1" dirty="0" smtClean="0"/>
              <a:t>max’(L,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28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l</a:t>
            </a:r>
            <a:r>
              <a:rPr lang="en-US" sz="2800" baseline="-25000" dirty="0" smtClean="0"/>
              <a:t>i   </a:t>
            </a:r>
            <a:r>
              <a:rPr lang="en-US" sz="2800" dirty="0" smtClean="0"/>
              <a:t>if </a:t>
            </a:r>
            <a:r>
              <a:rPr lang="en-US" sz="2800" dirty="0" err="1" smtClean="0"/>
              <a:t>i</a:t>
            </a:r>
            <a:r>
              <a:rPr lang="en-US" sz="2800" dirty="0" smtClean="0"/>
              <a:t> equals j </a:t>
            </a:r>
            <a:r>
              <a:rPr lang="en-US" sz="2800" baseline="-25000" dirty="0" smtClean="0"/>
              <a:t>  </a:t>
            </a:r>
            <a:endParaRPr lang="en-US" sz="28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2800" dirty="0" smtClean="0"/>
              <a:t>the larger between l</a:t>
            </a:r>
            <a:r>
              <a:rPr lang="en-US" sz="2800" baseline="-25000" dirty="0" smtClean="0"/>
              <a:t>i</a:t>
            </a:r>
            <a:r>
              <a:rPr lang="en-US" sz="2800" dirty="0" smtClean="0"/>
              <a:t> and </a:t>
            </a:r>
            <a:r>
              <a:rPr lang="en-US" sz="2800" i="1" dirty="0" smtClean="0"/>
              <a:t>max’(L, i+1, j), </a:t>
            </a:r>
            <a:r>
              <a:rPr lang="en-US" sz="2800" dirty="0" smtClean="0"/>
              <a:t>if j &gt; </a:t>
            </a:r>
            <a:r>
              <a:rPr lang="en-US" sz="2800" dirty="0" err="1" smtClean="0"/>
              <a:t>i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4822581" y="3741040"/>
            <a:ext cx="4321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/>
              <a:t>1  </a:t>
            </a:r>
            <a:r>
              <a:rPr lang="de-DE" sz="3200" dirty="0"/>
              <a:t>-4 </a:t>
            </a:r>
            <a:r>
              <a:rPr lang="de-DE" sz="3200" dirty="0" smtClean="0"/>
              <a:t> 0  9  </a:t>
            </a:r>
            <a:endParaRPr lang="en-US" sz="3200" dirty="0"/>
          </a:p>
        </p:txBody>
      </p:sp>
      <p:sp>
        <p:nvSpPr>
          <p:cNvPr id="13" name="Rounded Rectangle 12"/>
          <p:cNvSpPr/>
          <p:nvPr/>
        </p:nvSpPr>
        <p:spPr>
          <a:xfrm>
            <a:off x="5978769" y="3576226"/>
            <a:ext cx="562708" cy="91440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6541475" y="3576226"/>
            <a:ext cx="1441939" cy="914402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94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 (recursion)</a:t>
            </a:r>
          </a:p>
          <a:p>
            <a:r>
              <a:rPr lang="en-US" sz="3000" dirty="0" smtClean="0"/>
              <a:t>Finding a factorial</a:t>
            </a:r>
            <a:endParaRPr lang="en-US" sz="3000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1028700" y="2057400"/>
            <a:ext cx="7200900" cy="8968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2500" smtClean="0"/>
              <a:t>Recursion: function calling itself to solve a simpler version of the problem</a:t>
            </a:r>
            <a:endParaRPr lang="en-US" sz="25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288322"/>
            <a:ext cx="7200900" cy="3112478"/>
          </a:xfrm>
          <a:prstGeom prst="rect">
            <a:avLst/>
          </a:prstGeom>
        </p:spPr>
        <p:txBody>
          <a:bodyPr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/>
              <a:t>factorial(n)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1</a:t>
            </a:r>
            <a:r>
              <a:rPr lang="en-US" sz="2800" baseline="-25000" dirty="0"/>
              <a:t>    </a:t>
            </a:r>
            <a:r>
              <a:rPr lang="en-US" sz="2800" dirty="0"/>
              <a:t>if  n equals </a:t>
            </a:r>
            <a:r>
              <a:rPr lang="en-US" sz="2800" dirty="0" smtClean="0"/>
              <a:t>0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n * </a:t>
            </a:r>
            <a:r>
              <a:rPr lang="en-US" sz="2800" i="1" dirty="0"/>
              <a:t>factorial(n - 1)  </a:t>
            </a:r>
            <a:r>
              <a:rPr lang="en-US" sz="2800" dirty="0"/>
              <a:t>if n &gt; 0</a:t>
            </a:r>
          </a:p>
        </p:txBody>
      </p:sp>
    </p:spTree>
    <p:extLst>
      <p:ext uri="{BB962C8B-B14F-4D97-AF65-F5344CB8AC3E}">
        <p14:creationId xmlns:p14="http://schemas.microsoft.com/office/powerpoint/2010/main" val="991328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is recursive.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baseline="-25000" dirty="0"/>
              <a:t>   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dirty="0"/>
              <a:t> 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482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is recursive.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baseline="-25000" dirty="0" smtClean="0"/>
              <a:t> </a:t>
            </a:r>
            <a:r>
              <a:rPr lang="en-US" sz="2800" dirty="0"/>
              <a:t>l</a:t>
            </a:r>
            <a:r>
              <a:rPr lang="en-US" sz="2800" baseline="-25000" dirty="0"/>
              <a:t>i</a:t>
            </a:r>
            <a:r>
              <a:rPr lang="en-US" sz="2800" dirty="0"/>
              <a:t> </a:t>
            </a:r>
            <a:r>
              <a:rPr lang="en-US" sz="2800" baseline="-25000" dirty="0"/>
              <a:t>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dirty="0"/>
              <a:t> 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7538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is recursive.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baseline="-25000" dirty="0" smtClean="0"/>
              <a:t> </a:t>
            </a:r>
            <a:r>
              <a:rPr lang="en-US" sz="2800" dirty="0"/>
              <a:t>l</a:t>
            </a:r>
            <a:r>
              <a:rPr lang="en-US" sz="2800" baseline="-25000" dirty="0"/>
              <a:t>i</a:t>
            </a:r>
            <a:r>
              <a:rPr lang="en-US" sz="2800" dirty="0"/>
              <a:t> </a:t>
            </a:r>
            <a:r>
              <a:rPr lang="en-US" sz="2800" baseline="-25000" dirty="0"/>
              <a:t>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l</a:t>
            </a:r>
            <a:r>
              <a:rPr lang="en-US" sz="2800" baseline="-25000" dirty="0" smtClean="0"/>
              <a:t>i</a:t>
            </a:r>
            <a:r>
              <a:rPr lang="en-US" sz="2800" dirty="0" smtClean="0"/>
              <a:t> + </a:t>
            </a:r>
            <a:r>
              <a:rPr lang="en-US" sz="2800" i="1" dirty="0" smtClean="0"/>
              <a:t>sum(L, i+1, j)</a:t>
            </a:r>
            <a:r>
              <a:rPr lang="en-US" sz="2800" dirty="0" smtClean="0"/>
              <a:t> </a:t>
            </a:r>
            <a:r>
              <a:rPr lang="en-US" sz="2800" dirty="0"/>
              <a:t>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632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Tutorial segment: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Recap: Functions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Problem Set 3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/>
              <a:t>Recap: C </a:t>
            </a:r>
            <a:r>
              <a:rPr lang="en-US" dirty="0" smtClean="0"/>
              <a:t>program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Problem Set 5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120054" y="2303585"/>
            <a:ext cx="3478823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/>
            </a:pPr>
            <a:r>
              <a:rPr lang="en-US" smtClean="0"/>
              <a:t>Lab </a:t>
            </a:r>
            <a:r>
              <a:rPr lang="en-US" dirty="0" smtClean="0"/>
              <a:t>segment: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Set-up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Exercise 1</a:t>
            </a:r>
          </a:p>
        </p:txBody>
      </p:sp>
    </p:spTree>
    <p:extLst>
      <p:ext uri="{BB962C8B-B14F-4D97-AF65-F5344CB8AC3E}">
        <p14:creationId xmlns:p14="http://schemas.microsoft.com/office/powerpoint/2010/main" val="174950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sum by splitting list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involves splitting the list into half.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baseline="-25000" dirty="0"/>
              <a:t>   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dirty="0"/>
              <a:t> 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2057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77D03BD-55A5-0045-8E11-7761955CC4F4}"/>
              </a:ext>
            </a:extLst>
          </p:cNvPr>
          <p:cNvSpPr/>
          <p:nvPr/>
        </p:nvSpPr>
        <p:spPr>
          <a:xfrm>
            <a:off x="1129553" y="3173506"/>
            <a:ext cx="645459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BD441D9-70AB-7D44-8750-6406C2CC12DC}"/>
              </a:ext>
            </a:extLst>
          </p:cNvPr>
          <p:cNvSpPr/>
          <p:nvPr/>
        </p:nvSpPr>
        <p:spPr>
          <a:xfrm>
            <a:off x="2339789" y="3173505"/>
            <a:ext cx="599738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0CF1EC6-D62F-E74E-82A3-820D20E05F01}"/>
              </a:ext>
            </a:extLst>
          </p:cNvPr>
          <p:cNvSpPr txBox="1"/>
          <p:nvPr/>
        </p:nvSpPr>
        <p:spPr>
          <a:xfrm>
            <a:off x="1129553" y="4858871"/>
            <a:ext cx="449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8FD37-59D1-DE46-8F72-AEC321437C93}"/>
              </a:ext>
            </a:extLst>
          </p:cNvPr>
          <p:cNvSpPr txBox="1"/>
          <p:nvPr/>
        </p:nvSpPr>
        <p:spPr>
          <a:xfrm>
            <a:off x="2483223" y="4858871"/>
            <a:ext cx="9124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i+1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F1F5504-E592-E74E-8327-FDE0B53A9F90}"/>
              </a:ext>
            </a:extLst>
          </p:cNvPr>
          <p:cNvSpPr txBox="1"/>
          <p:nvPr/>
        </p:nvSpPr>
        <p:spPr>
          <a:xfrm>
            <a:off x="7430429" y="4938788"/>
            <a:ext cx="4539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/>
              <a:t>l</a:t>
            </a:r>
            <a:r>
              <a:rPr lang="en-US" sz="5400" baseline="-25000" dirty="0" err="1"/>
              <a:t>j</a:t>
            </a:r>
            <a:endParaRPr lang="en-US" sz="5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41FD066-9C48-8A40-AE12-AB7727F8BD7E}"/>
              </a:ext>
            </a:extLst>
          </p:cNvPr>
          <p:cNvSpPr txBox="1"/>
          <p:nvPr/>
        </p:nvSpPr>
        <p:spPr>
          <a:xfrm>
            <a:off x="5291254" y="532053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</a:t>
            </a:r>
            <a:r>
              <a:rPr lang="en-US" sz="3000" smtClean="0"/>
              <a:t>sum by splitting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77D03BD-55A5-0045-8E11-7761955CC4F4}"/>
              </a:ext>
            </a:extLst>
          </p:cNvPr>
          <p:cNvSpPr/>
          <p:nvPr/>
        </p:nvSpPr>
        <p:spPr>
          <a:xfrm>
            <a:off x="1129553" y="3173506"/>
            <a:ext cx="645459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BD441D9-70AB-7D44-8750-6406C2CC12DC}"/>
              </a:ext>
            </a:extLst>
          </p:cNvPr>
          <p:cNvSpPr/>
          <p:nvPr/>
        </p:nvSpPr>
        <p:spPr>
          <a:xfrm>
            <a:off x="4928839" y="3173505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0CF1EC6-D62F-E74E-82A3-820D20E05F01}"/>
              </a:ext>
            </a:extLst>
          </p:cNvPr>
          <p:cNvSpPr txBox="1"/>
          <p:nvPr/>
        </p:nvSpPr>
        <p:spPr>
          <a:xfrm>
            <a:off x="1129553" y="4858871"/>
            <a:ext cx="449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8FD37-59D1-DE46-8F72-AEC321437C93}"/>
              </a:ext>
            </a:extLst>
          </p:cNvPr>
          <p:cNvSpPr txBox="1"/>
          <p:nvPr/>
        </p:nvSpPr>
        <p:spPr>
          <a:xfrm>
            <a:off x="3792730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F1F5504-E592-E74E-8327-FDE0B53A9F90}"/>
              </a:ext>
            </a:extLst>
          </p:cNvPr>
          <p:cNvSpPr txBox="1"/>
          <p:nvPr/>
        </p:nvSpPr>
        <p:spPr>
          <a:xfrm>
            <a:off x="7843024" y="4916485"/>
            <a:ext cx="4539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/>
              <a:t>l</a:t>
            </a:r>
            <a:r>
              <a:rPr lang="en-US" sz="5400" baseline="-25000" dirty="0" err="1"/>
              <a:t>j</a:t>
            </a:r>
            <a:endParaRPr lang="en-US" sz="5400" baseline="-2500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D9CBD479-9D7D-7E4C-9B69-BBA4C4C304AA}"/>
              </a:ext>
            </a:extLst>
          </p:cNvPr>
          <p:cNvSpPr/>
          <p:nvPr/>
        </p:nvSpPr>
        <p:spPr>
          <a:xfrm>
            <a:off x="1129553" y="3173504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E3590F5-7A5B-134B-BAA0-A4F420366137}"/>
              </a:ext>
            </a:extLst>
          </p:cNvPr>
          <p:cNvSpPr txBox="1"/>
          <p:nvPr/>
        </p:nvSpPr>
        <p:spPr>
          <a:xfrm>
            <a:off x="4928839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1BC5508-416A-C844-8D1C-965D540E55D1}"/>
              </a:ext>
            </a:extLst>
          </p:cNvPr>
          <p:cNvSpPr txBox="1"/>
          <p:nvPr/>
        </p:nvSpPr>
        <p:spPr>
          <a:xfrm>
            <a:off x="2430966" y="524664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938B5B1-1274-094C-83CD-2DF3F8E4C212}"/>
              </a:ext>
            </a:extLst>
          </p:cNvPr>
          <p:cNvSpPr txBox="1"/>
          <p:nvPr/>
        </p:nvSpPr>
        <p:spPr>
          <a:xfrm>
            <a:off x="6352478" y="52666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sum by splitting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1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sum in left and right half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involves splitting the list into half.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??</a:t>
            </a:r>
            <a:r>
              <a:rPr lang="en-US" sz="2800" baseline="-25000" dirty="0" smtClean="0"/>
              <a:t>   </a:t>
            </a:r>
            <a:r>
              <a:rPr lang="en-US" sz="2800" baseline="-25000" dirty="0"/>
              <a:t>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dirty="0"/>
              <a:t> 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809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sum in left and right half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involves splitting the list into half.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l</a:t>
            </a:r>
            <a:r>
              <a:rPr lang="en-US" sz="2800" baseline="-25000" dirty="0"/>
              <a:t>i</a:t>
            </a:r>
            <a:r>
              <a:rPr lang="en-US" sz="2800" baseline="-25000" dirty="0" smtClean="0"/>
              <a:t>  </a:t>
            </a:r>
            <a:r>
              <a:rPr lang="en-US" sz="2800" baseline="-25000" dirty="0"/>
              <a:t>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??</a:t>
            </a:r>
            <a:r>
              <a:rPr lang="en-US" sz="2800" dirty="0"/>
              <a:t> 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4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(a)</a:t>
            </a:r>
            <a:br>
              <a:rPr lang="en-US" dirty="0" smtClean="0"/>
            </a:br>
            <a:r>
              <a:rPr lang="en-US" sz="3000" dirty="0" smtClean="0"/>
              <a:t>Challenge: find sum in left and right half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28700" y="2004646"/>
            <a:ext cx="7200900" cy="386275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 an algorithm for finding the sum of all the integers in the list</a:t>
            </a:r>
            <a:r>
              <a:rPr lang="en-US" i="1" dirty="0" smtClean="0"/>
              <a:t> L </a:t>
            </a:r>
            <a:r>
              <a:rPr lang="en-US" dirty="0" smtClean="0"/>
              <a:t>with </a:t>
            </a:r>
            <a:r>
              <a:rPr lang="en-US" i="1" dirty="0" smtClean="0"/>
              <a:t>k </a:t>
            </a:r>
            <a:r>
              <a:rPr lang="en-US" dirty="0" smtClean="0"/>
              <a:t>integers (</a:t>
            </a:r>
            <a:r>
              <a:rPr lang="en-US" i="1" dirty="0" smtClean="0"/>
              <a:t>k</a:t>
            </a:r>
            <a:r>
              <a:rPr lang="en-US" dirty="0" smtClean="0"/>
              <a:t> &gt; 0) that involves splitting the list into half.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868614"/>
            <a:ext cx="7200900" cy="253218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 dirty="0" smtClean="0"/>
              <a:t>sum(L,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j) </a:t>
            </a:r>
            <a:r>
              <a:rPr lang="en-US" sz="2800" dirty="0"/>
              <a:t>is either: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l</a:t>
            </a:r>
            <a:r>
              <a:rPr lang="en-US" sz="2800" baseline="-25000" dirty="0"/>
              <a:t>i</a:t>
            </a:r>
            <a:r>
              <a:rPr lang="en-US" sz="2800" baseline="-25000" dirty="0" smtClean="0"/>
              <a:t>  </a:t>
            </a:r>
            <a:r>
              <a:rPr lang="en-US" sz="2800" baseline="-25000" dirty="0"/>
              <a:t>	</a:t>
            </a:r>
            <a:r>
              <a:rPr lang="en-US" sz="2800" dirty="0"/>
              <a:t>if </a:t>
            </a:r>
            <a:r>
              <a:rPr lang="en-US" sz="2800" dirty="0" err="1"/>
              <a:t>i</a:t>
            </a:r>
            <a:r>
              <a:rPr lang="en-US" sz="2800" dirty="0"/>
              <a:t> equals j </a:t>
            </a:r>
            <a:r>
              <a:rPr lang="en-US" sz="2800" baseline="-25000" dirty="0"/>
              <a:t>  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 </a:t>
            </a:r>
            <a:r>
              <a:rPr lang="en-US" sz="2800" i="1" dirty="0" smtClean="0"/>
              <a:t>sum(L</a:t>
            </a:r>
            <a:r>
              <a:rPr lang="en-US" sz="2800" i="1" dirty="0" smtClean="0"/>
              <a:t>, </a:t>
            </a:r>
            <a:r>
              <a:rPr lang="en-US" sz="2800" i="1" dirty="0" err="1" smtClean="0"/>
              <a:t>i</a:t>
            </a:r>
            <a:r>
              <a:rPr lang="en-US" sz="2800" i="1" dirty="0" smtClean="0"/>
              <a:t>, mid) </a:t>
            </a:r>
            <a:r>
              <a:rPr lang="en-US" sz="2800" dirty="0" smtClean="0"/>
              <a:t>+ </a:t>
            </a:r>
            <a:r>
              <a:rPr lang="en-US" sz="2800" i="1" dirty="0" smtClean="0"/>
              <a:t>sum(L, mid + 1, j) </a:t>
            </a:r>
            <a:r>
              <a:rPr lang="en-US" sz="2800" baseline="-25000" dirty="0" smtClean="0"/>
              <a:t> </a:t>
            </a:r>
            <a:r>
              <a:rPr lang="en-US" sz="2800" dirty="0"/>
              <a:t>	</a:t>
            </a:r>
            <a:r>
              <a:rPr lang="en-US" sz="2800" dirty="0" smtClean="0"/>
              <a:t>if </a:t>
            </a:r>
            <a:r>
              <a:rPr lang="en-US" sz="2800" dirty="0"/>
              <a:t>j &gt; </a:t>
            </a:r>
            <a:r>
              <a:rPr lang="en-US" sz="2800" dirty="0" err="1"/>
              <a:t>i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5292969" y="4273062"/>
            <a:ext cx="2936631" cy="461665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Set mid to (</a:t>
            </a:r>
            <a:r>
              <a:rPr lang="en-US" sz="2400" dirty="0" err="1" smtClean="0"/>
              <a:t>i</a:t>
            </a:r>
            <a:r>
              <a:rPr lang="en-US" sz="2400" dirty="0" smtClean="0"/>
              <a:t> + j)/2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57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2473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en-US" sz="3600" dirty="0" smtClean="0"/>
              <a:t>What is the recursive relation here?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5159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2473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en-US" sz="3600" dirty="0" smtClean="0"/>
              <a:t>What is the recursive relation here? </a:t>
            </a:r>
            <a:endParaRPr lang="en-US" sz="3600" dirty="0"/>
          </a:p>
        </p:txBody>
      </p:sp>
      <p:sp>
        <p:nvSpPr>
          <p:cNvPr id="2" name="TextBox 1"/>
          <p:cNvSpPr txBox="1"/>
          <p:nvPr/>
        </p:nvSpPr>
        <p:spPr>
          <a:xfrm>
            <a:off x="2714414" y="4616466"/>
            <a:ext cx="15298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/>
              <a:t>i</a:t>
            </a:r>
            <a:r>
              <a:rPr lang="en-US" sz="6000" baseline="30000" dirty="0" err="1" smtClean="0"/>
              <a:t>j</a:t>
            </a:r>
            <a:r>
              <a:rPr lang="en-US" sz="6000" baseline="30000" dirty="0" smtClean="0"/>
              <a:t> </a:t>
            </a:r>
            <a:r>
              <a:rPr lang="en-US" sz="6000" dirty="0" smtClean="0"/>
              <a:t>=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4244276" y="4616466"/>
            <a:ext cx="222048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dirty="0" err="1"/>
              <a:t>i</a:t>
            </a:r>
            <a:r>
              <a:rPr lang="en-US" sz="6000" dirty="0"/>
              <a:t> * </a:t>
            </a:r>
            <a:r>
              <a:rPr lang="en-US" sz="6000" dirty="0" err="1"/>
              <a:t>i</a:t>
            </a:r>
            <a:r>
              <a:rPr lang="en-US" sz="6000" baseline="30000" dirty="0"/>
              <a:t>(j-1)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5904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2473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j) </a:t>
            </a:r>
            <a:r>
              <a:rPr lang="en-US" sz="36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/>
              <a:t>1</a:t>
            </a:r>
            <a:r>
              <a:rPr lang="en-US" sz="3600" baseline="-25000" dirty="0" smtClean="0"/>
              <a:t>     </a:t>
            </a:r>
            <a:r>
              <a:rPr lang="en-US" sz="3600" dirty="0" smtClean="0"/>
              <a:t>if  j equals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??</a:t>
            </a:r>
            <a:r>
              <a:rPr lang="en-US" sz="3600" dirty="0" smtClean="0"/>
              <a:t>   if j &gt; 0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5406414" y="4212980"/>
            <a:ext cx="2252540" cy="707886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sz="4000" dirty="0" err="1"/>
              <a:t>i</a:t>
            </a:r>
            <a:r>
              <a:rPr lang="en-US" sz="4000" baseline="30000" dirty="0" err="1" smtClean="0"/>
              <a:t>j</a:t>
            </a:r>
            <a:r>
              <a:rPr lang="en-US" sz="4000" baseline="30000" dirty="0" smtClean="0"/>
              <a:t> </a:t>
            </a:r>
            <a:r>
              <a:rPr lang="en-US" sz="4000" dirty="0" smtClean="0"/>
              <a:t>= </a:t>
            </a:r>
            <a:r>
              <a:rPr lang="en-US" sz="4000" dirty="0" err="1" smtClean="0"/>
              <a:t>i</a:t>
            </a:r>
            <a:r>
              <a:rPr lang="en-US" sz="4000" dirty="0" smtClean="0"/>
              <a:t> </a:t>
            </a:r>
            <a:r>
              <a:rPr lang="en-US" sz="4000" dirty="0"/>
              <a:t>* </a:t>
            </a:r>
            <a:r>
              <a:rPr lang="en-US" sz="4000" dirty="0" err="1"/>
              <a:t>i</a:t>
            </a:r>
            <a:r>
              <a:rPr lang="en-US" sz="4000" baseline="30000" dirty="0"/>
              <a:t>(j-1)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4815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2473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j) </a:t>
            </a:r>
            <a:r>
              <a:rPr lang="en-US" sz="36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/>
              <a:t>1</a:t>
            </a:r>
            <a:r>
              <a:rPr lang="en-US" sz="3600" baseline="-25000" dirty="0" smtClean="0"/>
              <a:t>     </a:t>
            </a:r>
            <a:r>
              <a:rPr lang="en-US" sz="3600" dirty="0" smtClean="0"/>
              <a:t>if  j equals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err="1" smtClean="0"/>
              <a:t>i</a:t>
            </a:r>
            <a:r>
              <a:rPr lang="en-US" sz="3600" dirty="0" smtClean="0"/>
              <a:t> * </a:t>
            </a: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 </a:t>
            </a:r>
            <a:r>
              <a:rPr lang="mr-IN" sz="3600" i="1" dirty="0" smtClean="0"/>
              <a:t>–</a:t>
            </a:r>
            <a:r>
              <a:rPr lang="en-US" sz="3600" i="1" dirty="0" smtClean="0"/>
              <a:t> 1)</a:t>
            </a:r>
            <a:r>
              <a:rPr lang="en-US" sz="3600" dirty="0" smtClean="0"/>
              <a:t>   if j &gt; 0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5406414" y="4212980"/>
            <a:ext cx="2252540" cy="707886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sz="4000" dirty="0" err="1"/>
              <a:t>i</a:t>
            </a:r>
            <a:r>
              <a:rPr lang="en-US" sz="4000" baseline="30000" dirty="0" err="1" smtClean="0"/>
              <a:t>j</a:t>
            </a:r>
            <a:r>
              <a:rPr lang="en-US" sz="4000" baseline="30000" dirty="0" smtClean="0"/>
              <a:t> </a:t>
            </a:r>
            <a:r>
              <a:rPr lang="en-US" sz="4000" dirty="0" smtClean="0"/>
              <a:t>= </a:t>
            </a:r>
            <a:r>
              <a:rPr lang="en-US" sz="4000" dirty="0" err="1" smtClean="0"/>
              <a:t>i</a:t>
            </a:r>
            <a:r>
              <a:rPr lang="en-US" sz="4000" dirty="0" smtClean="0"/>
              <a:t> </a:t>
            </a:r>
            <a:r>
              <a:rPr lang="en-US" sz="4000" dirty="0"/>
              <a:t>* </a:t>
            </a:r>
            <a:r>
              <a:rPr lang="en-US" sz="4000" dirty="0" err="1"/>
              <a:t>i</a:t>
            </a:r>
            <a:r>
              <a:rPr lang="en-US" sz="4000" baseline="30000" dirty="0"/>
              <a:t>(j-1)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9364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Functions allow us to solve a problem by thinking about the solution at a higher level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e.g. find the range of a finite list of integers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554165" y="5064369"/>
                <a:ext cx="414996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  <m:r>
                        <a:rPr lang="en-US" sz="3200" b="0" i="1" smtClean="0">
                          <a:latin typeface="Cambria Math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charset="0"/>
                        </a:rPr>
                        <m:t>min</m:t>
                      </m:r>
                      <m:r>
                        <a:rPr lang="en-US" sz="3200" b="0" i="1" smtClean="0">
                          <a:latin typeface="Cambria Math" charset="0"/>
                        </a:rPr>
                        <m:t>⁡(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𝐿</m:t>
                      </m:r>
                      <m:r>
                        <a:rPr lang="en-US" sz="3200" b="0" i="1" smtClean="0">
                          <a:latin typeface="Cambria Math" charset="0"/>
                        </a:rPr>
                        <m:t>, 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32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i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65" y="5064369"/>
                <a:ext cx="4149969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320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30069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j) </a:t>
            </a:r>
            <a:r>
              <a:rPr lang="en-US" sz="36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/>
              <a:t>1</a:t>
            </a:r>
            <a:r>
              <a:rPr lang="en-US" sz="3600" baseline="-25000" dirty="0" smtClean="0"/>
              <a:t>     </a:t>
            </a:r>
            <a:r>
              <a:rPr lang="en-US" sz="3600" dirty="0" smtClean="0"/>
              <a:t>if  j equals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err="1" smtClean="0"/>
              <a:t>i</a:t>
            </a:r>
            <a:r>
              <a:rPr lang="en-US" sz="3600" dirty="0" smtClean="0"/>
              <a:t> * </a:t>
            </a: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 </a:t>
            </a:r>
            <a:r>
              <a:rPr lang="mr-IN" sz="3600" i="1" dirty="0" smtClean="0"/>
              <a:t>–</a:t>
            </a:r>
            <a:r>
              <a:rPr lang="en-US" sz="3600" i="1" dirty="0" smtClean="0"/>
              <a:t> 1)</a:t>
            </a:r>
            <a:r>
              <a:rPr lang="en-US" sz="3600" dirty="0" smtClean="0"/>
              <a:t>   if j &gt;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?? </a:t>
            </a:r>
            <a:r>
              <a:rPr lang="en-US" sz="3600" dirty="0" smtClean="0"/>
              <a:t>if j &lt;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5406414" y="4212980"/>
            <a:ext cx="2252540" cy="707886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sz="4000" dirty="0" err="1"/>
              <a:t>i</a:t>
            </a:r>
            <a:r>
              <a:rPr lang="en-US" sz="4000" baseline="30000" dirty="0" err="1" smtClean="0"/>
              <a:t>j</a:t>
            </a:r>
            <a:r>
              <a:rPr lang="en-US" sz="4000" baseline="30000" dirty="0" smtClean="0"/>
              <a:t> </a:t>
            </a:r>
            <a:r>
              <a:rPr lang="en-US" sz="4000" dirty="0" smtClean="0"/>
              <a:t>= </a:t>
            </a:r>
            <a:r>
              <a:rPr lang="en-US" sz="4000" dirty="0" err="1" smtClean="0"/>
              <a:t>i</a:t>
            </a:r>
            <a:r>
              <a:rPr lang="en-US" sz="4000" dirty="0" smtClean="0"/>
              <a:t> </a:t>
            </a:r>
            <a:r>
              <a:rPr lang="en-US" sz="4000" dirty="0"/>
              <a:t>* </a:t>
            </a:r>
            <a:r>
              <a:rPr lang="en-US" sz="4000" dirty="0" err="1"/>
              <a:t>i</a:t>
            </a:r>
            <a:r>
              <a:rPr lang="en-US" sz="4000" baseline="30000" dirty="0"/>
              <a:t>(j-1)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9584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171700"/>
            <a:ext cx="7200900" cy="3625360"/>
          </a:xfrm>
        </p:spPr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/>
              <a:t>function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 </a:t>
            </a:r>
            <a:r>
              <a:rPr lang="en-US" dirty="0"/>
              <a:t>computes 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j</a:t>
            </a:r>
            <a:r>
              <a:rPr lang="en-US" dirty="0" smtClean="0"/>
              <a:t>. </a:t>
            </a:r>
            <a:r>
              <a:rPr lang="en-US" dirty="0"/>
              <a:t>Give </a:t>
            </a:r>
            <a:r>
              <a:rPr lang="en-US" dirty="0" smtClean="0"/>
              <a:t>an algorithm to compute</a:t>
            </a:r>
            <a:r>
              <a:rPr lang="en-US" dirty="0"/>
              <a:t> </a:t>
            </a:r>
            <a:r>
              <a:rPr lang="en-US" i="1" dirty="0" smtClean="0"/>
              <a:t>pow(</a:t>
            </a:r>
            <a:r>
              <a:rPr lang="en-US" i="1" dirty="0" err="1" smtClean="0"/>
              <a:t>i</a:t>
            </a:r>
            <a:r>
              <a:rPr lang="en-US" i="1" dirty="0" smtClean="0"/>
              <a:t>, j</a:t>
            </a:r>
            <a:r>
              <a:rPr lang="en-US" i="1" dirty="0"/>
              <a:t>)</a:t>
            </a:r>
            <a:r>
              <a:rPr lang="en-US" dirty="0"/>
              <a:t> recursively.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3.2 (b)</a:t>
            </a:r>
            <a:br>
              <a:rPr lang="en-US" dirty="0" smtClean="0"/>
            </a:br>
            <a:r>
              <a:rPr lang="en-US" sz="3000" dirty="0" err="1" smtClean="0"/>
              <a:t>Ownself</a:t>
            </a:r>
            <a:r>
              <a:rPr lang="en-US" sz="3000" dirty="0" smtClean="0"/>
              <a:t> calls </a:t>
            </a:r>
            <a:r>
              <a:rPr lang="en-US" sz="3000" dirty="0" err="1" smtClean="0"/>
              <a:t>ownself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 txBox="1">
            <a:spLocks/>
          </p:cNvSpPr>
          <p:nvPr/>
        </p:nvSpPr>
        <p:spPr>
          <a:xfrm>
            <a:off x="1028700" y="3552092"/>
            <a:ext cx="7200900" cy="30069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j) </a:t>
            </a:r>
            <a:r>
              <a:rPr lang="en-US" sz="3600" dirty="0" smtClean="0"/>
              <a:t>is either: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 smtClean="0"/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/>
              <a:t>1</a:t>
            </a:r>
            <a:r>
              <a:rPr lang="en-US" sz="3600" baseline="-25000" dirty="0" smtClean="0"/>
              <a:t>     </a:t>
            </a:r>
            <a:r>
              <a:rPr lang="en-US" sz="3600" dirty="0" smtClean="0"/>
              <a:t>if  j equals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err="1" smtClean="0"/>
              <a:t>i</a:t>
            </a:r>
            <a:r>
              <a:rPr lang="en-US" sz="3600" dirty="0" smtClean="0"/>
              <a:t> * </a:t>
            </a:r>
            <a:r>
              <a:rPr lang="en-US" sz="3600" i="1" dirty="0" smtClean="0"/>
              <a:t>pow(</a:t>
            </a:r>
            <a:r>
              <a:rPr lang="en-US" sz="3600" i="1" dirty="0" err="1" smtClean="0"/>
              <a:t>i</a:t>
            </a:r>
            <a:r>
              <a:rPr lang="en-US" sz="3600" i="1" dirty="0" smtClean="0"/>
              <a:t>, j </a:t>
            </a:r>
            <a:r>
              <a:rPr lang="mr-IN" sz="3600" i="1" dirty="0" smtClean="0"/>
              <a:t>–</a:t>
            </a:r>
            <a:r>
              <a:rPr lang="en-US" sz="3600" i="1" dirty="0" smtClean="0"/>
              <a:t> 1)</a:t>
            </a:r>
            <a:r>
              <a:rPr lang="en-US" sz="3600" dirty="0" smtClean="0"/>
              <a:t>   if j &gt;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r>
              <a:rPr lang="en-US" sz="3600" dirty="0" smtClean="0"/>
              <a:t>or</a:t>
            </a:r>
          </a:p>
          <a:p>
            <a:pPr marL="0" indent="0">
              <a:buNone/>
            </a:pPr>
            <a:r>
              <a:rPr lang="en-US" sz="3600" dirty="0" smtClean="0"/>
              <a:t>1/</a:t>
            </a:r>
            <a:r>
              <a:rPr lang="en-US" sz="3600" dirty="0" err="1" smtClean="0"/>
              <a:t>i</a:t>
            </a:r>
            <a:r>
              <a:rPr lang="en-US" sz="3600" dirty="0" smtClean="0"/>
              <a:t> </a:t>
            </a:r>
            <a:r>
              <a:rPr lang="en-US" sz="3600" dirty="0"/>
              <a:t>* pow(</a:t>
            </a:r>
            <a:r>
              <a:rPr lang="en-US" sz="3600" dirty="0" err="1"/>
              <a:t>i</a:t>
            </a:r>
            <a:r>
              <a:rPr lang="en-US" sz="3600" dirty="0"/>
              <a:t>, </a:t>
            </a:r>
            <a:r>
              <a:rPr lang="en-US" sz="3600" dirty="0" smtClean="0"/>
              <a:t>j+1)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/>
              <a:t>if j &lt; 0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5406414" y="4212980"/>
            <a:ext cx="2252540" cy="707886"/>
          </a:xfrm>
          <a:prstGeom prst="rect">
            <a:avLst/>
          </a:prstGeom>
          <a:ln>
            <a:solidFill>
              <a:srgbClr val="00206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sz="4000" dirty="0" err="1"/>
              <a:t>i</a:t>
            </a:r>
            <a:r>
              <a:rPr lang="en-US" sz="4000" baseline="30000" dirty="0" err="1" smtClean="0"/>
              <a:t>j</a:t>
            </a:r>
            <a:r>
              <a:rPr lang="en-US" sz="4000" baseline="30000" dirty="0" smtClean="0"/>
              <a:t> </a:t>
            </a:r>
            <a:r>
              <a:rPr lang="en-US" sz="4000" dirty="0" smtClean="0"/>
              <a:t>= </a:t>
            </a:r>
            <a:r>
              <a:rPr lang="en-US" sz="4000" dirty="0" err="1" smtClean="0"/>
              <a:t>i</a:t>
            </a:r>
            <a:r>
              <a:rPr lang="en-US" sz="4000" dirty="0" smtClean="0"/>
              <a:t> </a:t>
            </a:r>
            <a:r>
              <a:rPr lang="en-US" sz="4000" dirty="0"/>
              <a:t>* </a:t>
            </a:r>
            <a:r>
              <a:rPr lang="en-US" sz="4000" dirty="0" err="1"/>
              <a:t>i</a:t>
            </a:r>
            <a:r>
              <a:rPr lang="en-US" sz="4000" baseline="30000" dirty="0"/>
              <a:t>(j-1)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5054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71699"/>
            <a:ext cx="7486650" cy="4435397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&lt;</a:t>
            </a:r>
            <a:r>
              <a:rPr lang="en-SG" dirty="0" err="1">
                <a:solidFill>
                  <a:srgbClr val="37474F"/>
                </a:solidFill>
                <a:latin typeface="Monaco" pitchFamily="2" charset="77"/>
              </a:rPr>
              <a:t>math.h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&gt;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"cs1010.h"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>
                <a:solidFill>
                  <a:srgbClr val="C2185B"/>
                </a:solidFill>
                <a:latin typeface="Monaco" pitchFamily="2" charset="77"/>
              </a:rPr>
              <a:t>square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x*x;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SG" dirty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 err="1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base, 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height)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sqrt(square(base) + square(height));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US" dirty="0">
              <a:latin typeface="Monaco" pitchFamily="2" charset="77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71699"/>
            <a:ext cx="7486650" cy="4435397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&lt;</a:t>
            </a:r>
            <a:r>
              <a:rPr lang="en-SG" dirty="0" err="1">
                <a:solidFill>
                  <a:srgbClr val="37474F"/>
                </a:solidFill>
                <a:latin typeface="Monaco" pitchFamily="2" charset="77"/>
              </a:rPr>
              <a:t>math.h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&gt;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"cs1010.h"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>
                <a:solidFill>
                  <a:srgbClr val="C2185B"/>
                </a:solidFill>
                <a:latin typeface="Monaco" pitchFamily="2" charset="77"/>
              </a:rPr>
              <a:t>square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x*x;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SG" dirty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 err="1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base, 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height)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sqrt(square(base) + square(height));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US" dirty="0">
              <a:latin typeface="Monaco" pitchFamily="2" charset="77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714500" y="3297115"/>
            <a:ext cx="1046285" cy="39565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2725616" y="3130062"/>
            <a:ext cx="1547446" cy="16705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273062" y="2945396"/>
            <a:ext cx="226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96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71699"/>
            <a:ext cx="7486650" cy="4435397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&lt;</a:t>
            </a:r>
            <a:r>
              <a:rPr lang="en-SG" dirty="0" err="1">
                <a:solidFill>
                  <a:srgbClr val="37474F"/>
                </a:solidFill>
                <a:latin typeface="Monaco" pitchFamily="2" charset="77"/>
              </a:rPr>
              <a:t>math.h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&gt;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"cs1010.h"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>
                <a:solidFill>
                  <a:srgbClr val="C2185B"/>
                </a:solidFill>
                <a:latin typeface="Monaco" pitchFamily="2" charset="77"/>
              </a:rPr>
              <a:t>square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x*x;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SG" dirty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 err="1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base, 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height)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sqrt(square(base) + square(height));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US" dirty="0">
              <a:latin typeface="Monaco" pitchFamily="2" charset="77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958359" y="2154113"/>
            <a:ext cx="3068515" cy="91440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4026874" y="2554164"/>
            <a:ext cx="808893" cy="13188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906108" y="2501384"/>
            <a:ext cx="226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Include header files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7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964049"/>
            <a:ext cx="7921869" cy="464304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endParaRPr lang="en-SG" sz="2400" dirty="0" smtClean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 smtClean="0">
                <a:solidFill>
                  <a:srgbClr val="37474F"/>
                </a:solidFill>
                <a:latin typeface="Monaco" pitchFamily="2" charset="77"/>
              </a:rPr>
              <a:t> //take in user input 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670538" y="2528861"/>
            <a:ext cx="1230923" cy="49569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549769" y="2144197"/>
            <a:ext cx="800099" cy="3846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49868" y="1774865"/>
            <a:ext cx="1591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entry point of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1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248508" y="2922534"/>
            <a:ext cx="3534508" cy="49236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453304" y="2479593"/>
            <a:ext cx="800099" cy="38466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270987" y="2060764"/>
            <a:ext cx="1591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variable declaration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964049"/>
            <a:ext cx="7921869" cy="464304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endParaRPr lang="en-SG" sz="2400" dirty="0" smtClean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 smtClean="0">
                <a:solidFill>
                  <a:srgbClr val="37474F"/>
                </a:solidFill>
                <a:latin typeface="Monaco" pitchFamily="2" charset="77"/>
              </a:rPr>
              <a:t> //take in user input 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179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964049"/>
            <a:ext cx="7921869" cy="464304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endParaRPr lang="en-SG" sz="2400" dirty="0" smtClean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 smtClean="0">
                <a:solidFill>
                  <a:srgbClr val="37474F"/>
                </a:solidFill>
                <a:latin typeface="Monaco" pitchFamily="2" charset="77"/>
              </a:rPr>
              <a:t> //take in user input 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481750" y="5018048"/>
            <a:ext cx="2523395" cy="4396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6005145" y="4402588"/>
            <a:ext cx="1406769" cy="6154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91045" y="3842314"/>
            <a:ext cx="1652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must declare/define </a:t>
            </a:r>
            <a:r>
              <a:rPr lang="en-US" dirty="0" smtClean="0"/>
              <a:t>first!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6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230923" y="4079630"/>
            <a:ext cx="2145324" cy="4396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560890" y="3358662"/>
            <a:ext cx="3789480" cy="72096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50369" y="3173996"/>
            <a:ext cx="165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assignment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964049"/>
            <a:ext cx="7921869" cy="464304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endParaRPr lang="en-SG" sz="2400" dirty="0" smtClean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 smtClean="0">
                <a:solidFill>
                  <a:srgbClr val="37474F"/>
                </a:solidFill>
                <a:latin typeface="Monaco" pitchFamily="2" charset="77"/>
              </a:rPr>
              <a:t> //take in user input 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97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964049"/>
            <a:ext cx="7921869" cy="464304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endParaRPr lang="en-SG" sz="2400" dirty="0" smtClean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 smtClean="0">
                <a:solidFill>
                  <a:srgbClr val="37474F"/>
                </a:solidFill>
                <a:latin typeface="Monaco" pitchFamily="2" charset="77"/>
              </a:rPr>
              <a:t> //take in user input 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Recap: C program</a:t>
            </a:r>
            <a:br>
              <a:rPr lang="en-US" dirty="0" smtClean="0"/>
            </a:br>
            <a:r>
              <a:rPr lang="en-US" sz="3000" dirty="0" err="1" smtClean="0"/>
              <a:t>hypotenuse.c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222140" y="3615785"/>
            <a:ext cx="3894986" cy="4396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9" idx="1"/>
            <a:endCxn id="4" idx="3"/>
          </p:cNvCxnSpPr>
          <p:nvPr/>
        </p:nvCxnSpPr>
        <p:spPr>
          <a:xfrm flipH="1">
            <a:off x="5117126" y="3316792"/>
            <a:ext cx="2233244" cy="5188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350370" y="3132126"/>
            <a:ext cx="165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comment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81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453177" y="2114203"/>
            <a:ext cx="2189285" cy="756139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sub-problems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250954" y="2637345"/>
            <a:ext cx="600077" cy="5982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994031" y="2637345"/>
            <a:ext cx="298939" cy="5982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/>
          <p:cNvSpPr txBox="1">
            <a:spLocks/>
          </p:cNvSpPr>
          <p:nvPr/>
        </p:nvSpPr>
        <p:spPr>
          <a:xfrm>
            <a:off x="1046285" y="2224455"/>
            <a:ext cx="7200900" cy="2026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2554165" y="3235569"/>
                <a:ext cx="414996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  <m:r>
                        <a:rPr lang="en-US" sz="3200" b="0" i="1" smtClean="0">
                          <a:latin typeface="Cambria Math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sz="3200" b="0" i="0" smtClean="0">
                          <a:latin typeface="Cambria Math" charset="0"/>
                        </a:rPr>
                        <m:t>min</m:t>
                      </m:r>
                      <m:r>
                        <a:rPr lang="en-US" sz="3200" b="0" i="1" smtClean="0">
                          <a:latin typeface="Cambria Math" charset="0"/>
                        </a:rPr>
                        <m:t>⁡(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𝐿</m:t>
                      </m:r>
                      <m:r>
                        <a:rPr lang="en-US" sz="3200" b="0" i="1" smtClean="0">
                          <a:latin typeface="Cambria Math" charset="0"/>
                        </a:rPr>
                        <m:t>, </m:t>
                      </m:r>
                      <m:r>
                        <a:rPr lang="en-US" sz="3200" b="0" i="1" smtClean="0">
                          <a:latin typeface="Cambria Math" charset="0"/>
                        </a:rPr>
                        <m:t>𝑘</m:t>
                      </m:r>
                      <m:r>
                        <a:rPr lang="en-US" sz="32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i="1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65" y="3235569"/>
                <a:ext cx="4149969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Content Placeholder 3"/>
          <p:cNvSpPr txBox="1">
            <a:spLocks/>
          </p:cNvSpPr>
          <p:nvPr/>
        </p:nvSpPr>
        <p:spPr>
          <a:xfrm>
            <a:off x="1028700" y="4298745"/>
            <a:ext cx="7200900" cy="1568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assume we already know how to solve the sub-problems </a:t>
            </a:r>
            <a:r>
              <a:rPr lang="en-US" dirty="0">
                <a:sym typeface="Wingdings"/>
              </a:rPr>
              <a:t> </a:t>
            </a:r>
            <a:r>
              <a:rPr lang="en-US" sz="3600" b="1" dirty="0">
                <a:sym typeface="Wingdings"/>
              </a:rPr>
              <a:t>wishful </a:t>
            </a:r>
            <a:r>
              <a:rPr lang="en-US" sz="3600" b="1" dirty="0" smtClean="0">
                <a:sym typeface="Wingdings"/>
              </a:rPr>
              <a:t>thinking</a:t>
            </a:r>
            <a:endParaRPr lang="en-US" dirty="0"/>
          </a:p>
          <a:p>
            <a:pPr marL="0" indent="0">
              <a:buFont typeface="Franklin Gothic Book" panose="020B0503020102020204" pitchFamily="34" charset="0"/>
              <a:buNone/>
            </a:pPr>
            <a:endParaRPr lang="en-US" dirty="0" smtClean="0"/>
          </a:p>
          <a:p>
            <a:pPr marL="0" indent="0">
              <a:buFont typeface="Franklin Gothic Book" panose="020B05030201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37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5.1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858028"/>
            <a:ext cx="72009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</a:t>
            </a:r>
            <a:r>
              <a:rPr lang="en-SG" sz="2000" dirty="0">
                <a:solidFill>
                  <a:srgbClr val="C2185B"/>
                </a:solidFill>
                <a:latin typeface="Monaco" pitchFamily="2" charset="77"/>
              </a:rPr>
              <a:t>sqrt</a:t>
            </a:r>
            <a:r>
              <a:rPr lang="en-SG" sz="2000" dirty="0">
                <a:latin typeface="Monaco" pitchFamily="2" charset="77"/>
              </a:rPr>
              <a:t>(</a:t>
            </a: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x);</a:t>
            </a:r>
          </a:p>
          <a:p>
            <a:pPr marL="0" indent="0">
              <a:buNone/>
            </a:pPr>
            <a:endParaRPr lang="en-SG" sz="2000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</a:t>
            </a:r>
            <a:r>
              <a:rPr lang="en-SG" sz="2000" dirty="0" err="1" smtClean="0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sz="2000" dirty="0" smtClean="0">
                <a:latin typeface="Monaco" pitchFamily="2" charset="77"/>
              </a:rPr>
              <a:t>(</a:t>
            </a:r>
            <a:r>
              <a:rPr lang="en-SG" sz="2000" dirty="0" smtClean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000" dirty="0" smtClean="0">
                <a:latin typeface="Monaco" pitchFamily="2" charset="77"/>
              </a:rPr>
              <a:t> </a:t>
            </a:r>
            <a:r>
              <a:rPr lang="en-SG" sz="2000" dirty="0">
                <a:latin typeface="Monaco" pitchFamily="2" charset="77"/>
              </a:rPr>
              <a:t>base, </a:t>
            </a: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000" dirty="0">
                <a:latin typeface="Monaco" pitchFamily="2" charset="77"/>
              </a:rPr>
              <a:t> height)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{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  </a:t>
            </a:r>
            <a:r>
              <a:rPr lang="en-SG" sz="2000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sz="2000" dirty="0">
                <a:latin typeface="Monaco" pitchFamily="2" charset="77"/>
              </a:rPr>
              <a:t> sqrt(square(base) + square(height));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}</a:t>
            </a:r>
            <a:endParaRPr lang="en-US" sz="2000" dirty="0">
              <a:latin typeface="Monaco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0A8161A-E147-0340-B021-96FB304D646B}"/>
              </a:ext>
            </a:extLst>
          </p:cNvPr>
          <p:cNvSpPr txBox="1"/>
          <p:nvPr/>
        </p:nvSpPr>
        <p:spPr>
          <a:xfrm>
            <a:off x="1028699" y="4623820"/>
            <a:ext cx="72009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sqrt is declared to take in a parameter of type </a:t>
            </a:r>
            <a:r>
              <a:rPr lang="en-US" sz="2800" dirty="0" smtClean="0"/>
              <a:t>double</a:t>
            </a:r>
            <a:r>
              <a:rPr lang="en-US" sz="2800" dirty="0"/>
              <a:t> . But the argument that we pass in is </a:t>
            </a:r>
            <a:r>
              <a:rPr lang="en-US" sz="2800" dirty="0" smtClean="0"/>
              <a:t>the </a:t>
            </a:r>
            <a:r>
              <a:rPr lang="en-US" sz="2800" dirty="0"/>
              <a:t>sum of two integers, which is also an integer. </a:t>
            </a:r>
            <a:r>
              <a:rPr lang="en-US" sz="2800" dirty="0" smtClean="0"/>
              <a:t> Would </a:t>
            </a:r>
            <a:r>
              <a:rPr lang="en-US" sz="2800" dirty="0"/>
              <a:t>this result in an error?</a:t>
            </a:r>
          </a:p>
        </p:txBody>
      </p:sp>
    </p:spTree>
    <p:extLst>
      <p:ext uri="{BB962C8B-B14F-4D97-AF65-F5344CB8AC3E}">
        <p14:creationId xmlns:p14="http://schemas.microsoft.com/office/powerpoint/2010/main" val="118064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5.1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No, it will </a:t>
            </a:r>
            <a:r>
              <a:rPr lang="en-US" b="1" dirty="0" smtClean="0"/>
              <a:t>not</a:t>
            </a:r>
            <a:r>
              <a:rPr lang="en-US" dirty="0" smtClean="0"/>
              <a:t> result in an error.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It can compile and run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double can hold any integer within its range, so assigning into to double does not incur any information loss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5.1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286000"/>
            <a:ext cx="7200900" cy="358140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3600" dirty="0" err="1">
                <a:latin typeface="Monaco" pitchFamily="2" charset="77"/>
              </a:rPr>
              <a:t>int</a:t>
            </a:r>
            <a:r>
              <a:rPr lang="en-SG" sz="3600" dirty="0">
                <a:latin typeface="Monaco" pitchFamily="2" charset="77"/>
              </a:rPr>
              <a:t> main() {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long l = 3.5;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double d = 3;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cs1010_println_long(l);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cs1010_println_long(d);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}</a:t>
            </a:r>
            <a:endParaRPr lang="en-US" sz="36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4858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5.2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286000"/>
            <a:ext cx="7200900" cy="4290646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 smtClean="0"/>
              <a:t>Consider the following alternative definition of square:</a:t>
            </a:r>
            <a:endParaRPr lang="en-SG" dirty="0"/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 smtClean="0">
                <a:latin typeface="Monaco" charset="0"/>
                <a:ea typeface="Monaco" charset="0"/>
                <a:cs typeface="Monaco" charset="0"/>
              </a:rPr>
              <a:t>??? </a:t>
            </a:r>
            <a:r>
              <a:rPr lang="en-SG" sz="2400" dirty="0">
                <a:latin typeface="Monaco" charset="0"/>
                <a:ea typeface="Monaco" charset="0"/>
                <a:cs typeface="Monaco" charset="0"/>
              </a:rPr>
              <a:t>square(uint16_t x) </a:t>
            </a:r>
            <a:br>
              <a:rPr lang="en-SG" sz="2400" dirty="0">
                <a:latin typeface="Monaco" charset="0"/>
                <a:ea typeface="Monaco" charset="0"/>
                <a:cs typeface="Monaco" charset="0"/>
              </a:rPr>
            </a:br>
            <a:r>
              <a:rPr lang="en-SG" sz="2400" dirty="0">
                <a:latin typeface="Monaco" charset="0"/>
                <a:ea typeface="Monaco" charset="0"/>
                <a:cs typeface="Monaco" charset="0"/>
              </a:rPr>
              <a:t>{ </a:t>
            </a:r>
            <a:br>
              <a:rPr lang="en-SG" sz="2400" dirty="0">
                <a:latin typeface="Monaco" charset="0"/>
                <a:ea typeface="Monaco" charset="0"/>
                <a:cs typeface="Monaco" charset="0"/>
              </a:rPr>
            </a:br>
            <a:r>
              <a:rPr lang="en-SG" sz="2400" dirty="0">
                <a:latin typeface="Monaco" charset="0"/>
                <a:ea typeface="Monaco" charset="0"/>
                <a:cs typeface="Monaco" charset="0"/>
              </a:rPr>
              <a:t>  return x*x;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SG" sz="2400" dirty="0" smtClean="0">
                <a:latin typeface="Monaco" charset="0"/>
                <a:ea typeface="Monaco" charset="0"/>
                <a:cs typeface="Monaco" charset="0"/>
              </a:rPr>
              <a:t>}</a:t>
            </a:r>
            <a:endParaRPr lang="en-SG" sz="2400" dirty="0">
              <a:latin typeface="Monaco" charset="0"/>
              <a:ea typeface="Monaco" charset="0"/>
              <a:cs typeface="Monaco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dirty="0" smtClean="0">
                <a:ea typeface="Monaco" charset="0"/>
                <a:cs typeface="Monaco" charset="0"/>
              </a:rPr>
              <a:t>What should the return type of this square be, in order for the return type to be big enough to store all possible values for x*x?</a:t>
            </a:r>
            <a:endParaRPr lang="en-US" dirty="0"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0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5.2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285999"/>
            <a:ext cx="7200900" cy="4360985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Input: 16 bit unsigned integer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max. value = 2</a:t>
            </a:r>
            <a:r>
              <a:rPr lang="en-US" baseline="30000" dirty="0" smtClean="0"/>
              <a:t>16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1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square is less than 2</a:t>
            </a:r>
            <a:r>
              <a:rPr lang="en-US" baseline="30000" dirty="0" smtClean="0"/>
              <a:t>32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1 but more than </a:t>
            </a:r>
            <a:r>
              <a:rPr lang="en-US" dirty="0"/>
              <a:t>2</a:t>
            </a:r>
            <a:r>
              <a:rPr lang="en-US" baseline="30000" dirty="0"/>
              <a:t>16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smtClean="0"/>
              <a:t>1 </a:t>
            </a:r>
            <a:r>
              <a:rPr lang="en-US" dirty="0" smtClean="0">
                <a:sym typeface="Wingdings"/>
              </a:rPr>
              <a:t> cannot use unsigned 16 bits</a:t>
            </a:r>
            <a:endParaRPr lang="en-US" dirty="0" smtClean="0"/>
          </a:p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Possible answers: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uint32_t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uint64_t (ok, but overkill)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int32_t (would not be </a:t>
            </a:r>
            <a:r>
              <a:rPr lang="en-US" dirty="0" smtClean="0"/>
              <a:t>enough)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smtClean="0"/>
              <a:t>int64_t </a:t>
            </a:r>
            <a:r>
              <a:rPr lang="en-US" dirty="0" smtClean="0"/>
              <a:t>(enough, but overkill)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 smtClean="0"/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 smtClean="0"/>
          </a:p>
          <a:p>
            <a:pPr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99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Pre-set up: access </a:t>
            </a:r>
            <a:r>
              <a:rPr lang="en-US" dirty="0" err="1" smtClean="0"/>
              <a:t>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740877"/>
            <a:ext cx="7763608" cy="4126523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 smtClean="0"/>
              <a:t>1. Use </a:t>
            </a:r>
            <a:r>
              <a:rPr lang="en-US" sz="2400" dirty="0" err="1" smtClean="0"/>
              <a:t>XShell</a:t>
            </a:r>
            <a:r>
              <a:rPr lang="en-US" sz="2400" dirty="0" smtClean="0"/>
              <a:t> on lab PC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 smtClean="0"/>
              <a:t>2. </a:t>
            </a:r>
            <a:r>
              <a:rPr lang="en-US" sz="2400" dirty="0" err="1" smtClean="0"/>
              <a:t>ssh</a:t>
            </a:r>
            <a:r>
              <a:rPr lang="en-US" sz="2400" dirty="0" smtClean="0"/>
              <a:t> &lt;username&gt;@</a:t>
            </a:r>
            <a:r>
              <a:rPr lang="en-US" sz="2400" dirty="0" err="1" smtClean="0"/>
              <a:t>pexxx.comp.nus.edu.sg</a:t>
            </a:r>
            <a:endParaRPr lang="en-US" sz="2400" dirty="0" smtClean="0"/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- username is your </a:t>
            </a:r>
            <a:r>
              <a:rPr lang="en-US" sz="2400" dirty="0" err="1" smtClean="0"/>
              <a:t>SoC</a:t>
            </a:r>
            <a:r>
              <a:rPr lang="en-US" sz="2400" dirty="0" smtClean="0"/>
              <a:t> Unix account (you </a:t>
            </a:r>
            <a:r>
              <a:rPr lang="en-US" sz="2400" dirty="0"/>
              <a:t>can </a:t>
            </a:r>
            <a:r>
              <a:rPr lang="en-US" sz="2400" dirty="0" smtClean="0"/>
              <a:t>check </a:t>
            </a:r>
            <a:r>
              <a:rPr lang="en-US" sz="2400" dirty="0">
                <a:hlinkClick r:id="rId3"/>
              </a:rPr>
              <a:t>https://mysoc.nus.edu.sg/~myacct</a:t>
            </a:r>
            <a:r>
              <a:rPr lang="en-US" sz="2400" dirty="0" smtClean="0">
                <a:hlinkClick r:id="rId3"/>
              </a:rPr>
              <a:t>/)</a:t>
            </a:r>
            <a:endParaRPr lang="en-US" sz="2400" dirty="0" smtClean="0"/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- if you don’t have an account/ need to reset password: </a:t>
            </a:r>
            <a:r>
              <a:rPr lang="en-US" sz="2400" u="sng" dirty="0" smtClean="0">
                <a:hlinkClick r:id="rId4"/>
              </a:rPr>
              <a:t>https</a:t>
            </a:r>
            <a:r>
              <a:rPr lang="en-US" sz="2400" u="sng" dirty="0">
                <a:hlinkClick r:id="rId4"/>
              </a:rPr>
              <a:t>://mysoc.nus.edu.sg/~newacct</a:t>
            </a:r>
            <a:r>
              <a:rPr lang="en-US" sz="2400" u="sng" dirty="0" smtClean="0">
                <a:hlinkClick r:id="rId4"/>
              </a:rPr>
              <a:t>/</a:t>
            </a:r>
            <a:endParaRPr lang="en-US" sz="2400" u="sng" dirty="0" smtClean="0"/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- if you have an account but cannot login, trying logging in to &lt;username&gt;@</a:t>
            </a:r>
            <a:r>
              <a:rPr lang="en-US" sz="2400" dirty="0" err="1" smtClean="0"/>
              <a:t>sunfire.comp.nus.edu.sg</a:t>
            </a:r>
            <a:endParaRPr lang="en-US" sz="2400" dirty="0"/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- Make sure you enabled access to </a:t>
            </a:r>
            <a:r>
              <a:rPr lang="en-US" sz="2400" dirty="0" err="1" smtClean="0"/>
              <a:t>SoC</a:t>
            </a:r>
            <a:r>
              <a:rPr lang="en-US" sz="2400" dirty="0" smtClean="0"/>
              <a:t> Compute Cluster at </a:t>
            </a:r>
            <a:r>
              <a:rPr lang="en-US" sz="2400" dirty="0" smtClean="0">
                <a:hlinkClick r:id="rId5"/>
              </a:rPr>
              <a:t>https</a:t>
            </a:r>
            <a:r>
              <a:rPr lang="en-US" sz="2400" dirty="0">
                <a:hlinkClick r:id="rId5"/>
              </a:rPr>
              <a:t>://mysoc.nus.edu.sg/~myacct/services.cgi</a:t>
            </a:r>
            <a:endParaRPr lang="en-US" sz="2400" dirty="0" smtClean="0"/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2400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1502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Set-up</a:t>
            </a:r>
            <a:br>
              <a:rPr lang="en-US" dirty="0" smtClean="0"/>
            </a:br>
            <a:r>
              <a:rPr lang="en-US" sz="3000" dirty="0" smtClean="0"/>
              <a:t>.</a:t>
            </a:r>
            <a:r>
              <a:rPr lang="en-US" sz="3000" dirty="0" err="1" smtClean="0"/>
              <a:t>gitconfig</a:t>
            </a:r>
            <a:r>
              <a:rPr lang="en-US" sz="3000" dirty="0" smtClean="0"/>
              <a:t> environment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286000"/>
            <a:ext cx="7200900" cy="4273062"/>
          </a:xfrm>
        </p:spPr>
        <p:txBody>
          <a:bodyPr>
            <a:normAutofit fontScale="77500" lnSpcReduction="20000"/>
          </a:bodyPr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/>
              <a:t>Go to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nus-cs1010.github.io/1819-s1/index.html</a:t>
            </a:r>
            <a:r>
              <a:rPr lang="en-US" dirty="0" smtClean="0"/>
              <a:t> </a:t>
            </a:r>
            <a:endParaRPr lang="en-US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Make sure you are in your HOME directory (~)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Create a file called .</a:t>
            </a:r>
            <a:r>
              <a:rPr lang="en-US" dirty="0" err="1" smtClean="0"/>
              <a:t>gitconfig</a:t>
            </a:r>
            <a:r>
              <a:rPr lang="en-US" dirty="0" smtClean="0"/>
              <a:t> by doing: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vim .</a:t>
            </a:r>
            <a:r>
              <a:rPr lang="en-US" dirty="0" err="1" smtClean="0"/>
              <a:t>gitconfig</a:t>
            </a: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Press the letter a to enter insert mode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Key in this: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[user]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	name = Your 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	email = Your Email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[</a:t>
            </a:r>
            <a:r>
              <a:rPr lang="en-US" dirty="0" err="1" smtClean="0"/>
              <a:t>github</a:t>
            </a:r>
            <a:r>
              <a:rPr lang="en-US" dirty="0" smtClean="0"/>
              <a:t>]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	user = Your </a:t>
            </a:r>
            <a:r>
              <a:rPr lang="en-US" dirty="0" err="1" smtClean="0"/>
              <a:t>Github</a:t>
            </a:r>
            <a:r>
              <a:rPr lang="en-US" dirty="0" smtClean="0"/>
              <a:t> ID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/>
              <a:t>***email should be what you signed up GitHub with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43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Set-up</a:t>
            </a:r>
            <a:br>
              <a:rPr lang="en-US" dirty="0" smtClean="0"/>
            </a:br>
            <a:r>
              <a:rPr lang="en-US" sz="3000" dirty="0" smtClean="0"/>
              <a:t>.</a:t>
            </a:r>
            <a:r>
              <a:rPr lang="en-US" sz="3000" dirty="0" err="1" smtClean="0"/>
              <a:t>gitconfig</a:t>
            </a:r>
            <a:r>
              <a:rPr lang="en-US" sz="3000" dirty="0" smtClean="0"/>
              <a:t> environment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286000"/>
            <a:ext cx="7200900" cy="4273062"/>
          </a:xfrm>
        </p:spPr>
        <p:txBody>
          <a:bodyPr>
            <a:norm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Press ZZ (two capital </a:t>
            </a:r>
            <a:r>
              <a:rPr lang="en-US" dirty="0" err="1" smtClean="0"/>
              <a:t>Zs</a:t>
            </a:r>
            <a:r>
              <a:rPr lang="en-US" dirty="0" smtClean="0"/>
              <a:t>) to save and exit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Run this command: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--get </a:t>
            </a:r>
            <a:r>
              <a:rPr lang="en-US" dirty="0" err="1" smtClean="0"/>
              <a:t>github.user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*note that there are 2 dashes before get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*you should see your </a:t>
            </a:r>
            <a:r>
              <a:rPr lang="en-US" dirty="0" err="1" smtClean="0"/>
              <a:t>Github</a:t>
            </a:r>
            <a:r>
              <a:rPr lang="en-US" dirty="0" smtClean="0"/>
              <a:t> user id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*if not, there is a typo and you need to edit .</a:t>
            </a:r>
            <a:r>
              <a:rPr lang="en-US" dirty="0" err="1" smtClean="0"/>
              <a:t>gitconfig</a:t>
            </a:r>
            <a:r>
              <a:rPr lang="en-US" dirty="0" smtClean="0"/>
              <a:t> file by doing: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vim .</a:t>
            </a:r>
            <a:r>
              <a:rPr lang="en-US" dirty="0" err="1" smtClean="0"/>
              <a:t>gitconfig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 smtClean="0"/>
              <a:t>and repeating the steps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92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Click on link to accept invite</a:t>
            </a:r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Run ~cs1010/get-ex01 on the command line</a:t>
            </a: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 smtClean="0"/>
              <a:t>*should see sub-</a:t>
            </a:r>
            <a:r>
              <a:rPr lang="en-US" dirty="0" err="1" smtClean="0"/>
              <a:t>dir</a:t>
            </a:r>
            <a:r>
              <a:rPr lang="en-US" dirty="0" smtClean="0"/>
              <a:t> ex01-&lt;</a:t>
            </a:r>
            <a:r>
              <a:rPr lang="en-US" dirty="0" err="1" smtClean="0"/>
              <a:t>github</a:t>
            </a:r>
            <a:r>
              <a:rPr lang="en-US" dirty="0" smtClean="0"/>
              <a:t> id&gt; created</a:t>
            </a: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dirty="0" smtClean="0"/>
              <a:t>*check that you have:</a:t>
            </a:r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freezer1.c</a:t>
            </a:r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freezer2.c</a:t>
            </a:r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smtClean="0"/>
              <a:t>inputs and outputs</a:t>
            </a:r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err="1" smtClean="0"/>
              <a:t>Makefile</a:t>
            </a:r>
            <a:endParaRPr lang="en-US" dirty="0" smtClean="0"/>
          </a:p>
          <a:p>
            <a:pPr lvl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dirty="0" err="1" smtClean="0"/>
              <a:t>test.sh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0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you start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Make sure you identify yourself for each assignment by writing your name and tutorial group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To compile and run tests, just type ‘make’ on the command line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To submit, run ~cs1010/submit.ex01 and the files will be uploaded to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You can have multiple submissions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75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3138078" y="2048576"/>
                <a:ext cx="2340304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078" y="2048576"/>
                <a:ext cx="2340304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138078" y="2653066"/>
                <a:ext cx="2340304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>
                              <a:latin typeface="Cambria Math" charset="0"/>
                            </a:rPr>
                            <m:t>m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𝑖𝑛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8078" y="2653066"/>
                <a:ext cx="2340304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2554165" y="3257556"/>
                <a:ext cx="3508131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subtract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𝜇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65" y="3257556"/>
                <a:ext cx="3508131" cy="5232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2554165" y="4466536"/>
                <a:ext cx="3508131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s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𝑞𝑢𝑎𝑟𝑒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′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65" y="4466536"/>
                <a:ext cx="3508131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2554165" y="3862046"/>
                <a:ext cx="3508131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charset="0"/>
                            </a:rPr>
                            <m:t>s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𝑢𝑚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𝐿</m:t>
                              </m:r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′′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sz="2800" i="1">
                                  <a:latin typeface="Cambria Math" charset="0"/>
                                </a:rPr>
                                <m:t>𝑘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4165" y="3862046"/>
                <a:ext cx="3508131" cy="523220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ontent Placeholder 3"/>
          <p:cNvSpPr txBox="1">
            <a:spLocks/>
          </p:cNvSpPr>
          <p:nvPr/>
        </p:nvSpPr>
        <p:spPr>
          <a:xfrm>
            <a:off x="707779" y="5391649"/>
            <a:ext cx="7381143" cy="673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685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6858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b="1" smtClean="0">
                <a:sym typeface="Wingdings"/>
              </a:rPr>
              <a:t>wishful </a:t>
            </a:r>
            <a:r>
              <a:rPr lang="en-US" sz="3600" b="1" dirty="0" smtClean="0">
                <a:sym typeface="Wingdings"/>
              </a:rPr>
              <a:t>thinking</a:t>
            </a:r>
            <a:endParaRPr lang="en-US" dirty="0"/>
          </a:p>
          <a:p>
            <a:pPr marL="0" indent="0" algn="ctr">
              <a:buFont typeface="Franklin Gothic Book" panose="020B0503020102020204" pitchFamily="34" charset="0"/>
              <a:buNone/>
            </a:pPr>
            <a:endParaRPr lang="en-US" dirty="0" smtClean="0"/>
          </a:p>
          <a:p>
            <a:pPr marL="0" indent="0" algn="ctr">
              <a:buFont typeface="Franklin Gothic Book" panose="020B05030201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6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smtClean="0"/>
              <a:t>Have fun!</a:t>
            </a:r>
            <a:endParaRPr lang="en-US" sz="5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838" y="3675183"/>
            <a:ext cx="1528623" cy="276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452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55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14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F04693-3240-3E48-8A03-DE2877226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max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FCFA93FA-B70A-1F4E-9A88-721DB533D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25791"/>
            <a:ext cx="9082860" cy="3547992"/>
          </a:xfrm>
        </p:spPr>
      </p:pic>
    </p:spTree>
    <p:extLst>
      <p:ext uri="{BB962C8B-B14F-4D97-AF65-F5344CB8AC3E}">
        <p14:creationId xmlns:p14="http://schemas.microsoft.com/office/powerpoint/2010/main" val="193095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max’(L, i, j) is either: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</a:t>
            </a:r>
            <a:r>
              <a:rPr lang="en-US" baseline="-25000" dirty="0"/>
              <a:t>i    </a:t>
            </a:r>
            <a:r>
              <a:rPr lang="en-US" dirty="0"/>
              <a:t>if i equals j </a:t>
            </a:r>
            <a:r>
              <a:rPr lang="en-US" baseline="-25000" dirty="0"/>
              <a:t>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larger between l</a:t>
            </a:r>
            <a:r>
              <a:rPr lang="en-US" baseline="-25000" dirty="0"/>
              <a:t>i</a:t>
            </a:r>
            <a:r>
              <a:rPr lang="en-US" dirty="0"/>
              <a:t> and max’(L, i+1, j), if j &gt; i</a:t>
            </a:r>
          </a:p>
        </p:txBody>
      </p:sp>
    </p:spTree>
    <p:extLst>
      <p:ext uri="{BB962C8B-B14F-4D97-AF65-F5344CB8AC3E}">
        <p14:creationId xmlns:p14="http://schemas.microsoft.com/office/powerpoint/2010/main" val="74628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factorial(n) is either: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</a:t>
            </a:r>
            <a:r>
              <a:rPr lang="en-US" baseline="-25000" dirty="0"/>
              <a:t>    </a:t>
            </a:r>
            <a:r>
              <a:rPr lang="en-US" dirty="0"/>
              <a:t>if  n equals 0</a:t>
            </a:r>
            <a:endParaRPr lang="en-US" baseline="-25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 * factorial(n - 1)  if n &gt; 0</a:t>
            </a:r>
          </a:p>
        </p:txBody>
      </p:sp>
    </p:spTree>
    <p:extLst>
      <p:ext uri="{BB962C8B-B14F-4D97-AF65-F5344CB8AC3E}">
        <p14:creationId xmlns:p14="http://schemas.microsoft.com/office/powerpoint/2010/main" val="14476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F5A9B1D5-73AE-B94B-B90F-15EDC504D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1985373"/>
            <a:ext cx="66421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1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F5A9B1D5-73AE-B94B-B90F-15EDC504D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978" y="1262049"/>
            <a:ext cx="4169972" cy="17142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E0AFF95-70DD-3049-AE8B-D02AC728487B}"/>
              </a:ext>
            </a:extLst>
          </p:cNvPr>
          <p:cNvSpPr txBox="1"/>
          <p:nvPr/>
        </p:nvSpPr>
        <p:spPr>
          <a:xfrm>
            <a:off x="770965" y="4840941"/>
            <a:ext cx="7619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i="1" dirty="0"/>
              <a:t>sqrt</a:t>
            </a:r>
            <a:r>
              <a:rPr lang="en-SG" sz="2800" dirty="0"/>
              <a:t>(</a:t>
            </a:r>
            <a:r>
              <a:rPr lang="en-SG" sz="2800" i="1" dirty="0"/>
              <a:t>mean(square(subtract(</a:t>
            </a:r>
            <a:r>
              <a:rPr lang="en-SG" sz="2800" i="1" dirty="0" err="1"/>
              <a:t>L,k,mean</a:t>
            </a:r>
            <a:r>
              <a:rPr lang="en-SG" sz="2800" i="1" dirty="0"/>
              <a:t>(</a:t>
            </a:r>
            <a:r>
              <a:rPr lang="en-SG" sz="2800" i="1" dirty="0" err="1"/>
              <a:t>L,k</a:t>
            </a:r>
            <a:r>
              <a:rPr lang="en-SG" sz="2800" i="1" dirty="0"/>
              <a:t>)),k),k))</a:t>
            </a:r>
            <a:endParaRPr lang="en-SG" sz="2800" dirty="0"/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68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D94DC7-D0F2-D141-A4EA-829731EB4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3.1: MAD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2822BEC-87B6-8349-A0C9-563DC7E37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654" y="2452594"/>
            <a:ext cx="3806691" cy="15815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092E36E-6105-9F47-BA79-8D1F66D0BE39}"/>
              </a:ext>
            </a:extLst>
          </p:cNvPr>
          <p:cNvSpPr txBox="1"/>
          <p:nvPr/>
        </p:nvSpPr>
        <p:spPr>
          <a:xfrm>
            <a:off x="4338918" y="5253318"/>
            <a:ext cx="596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6501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4F0BB7-447D-BB4E-9C2D-017742F4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3.2(a)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140D75-2D08-0041-A62E-1534F5111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600" dirty="0"/>
              <a:t>sum(L, i, j) is either: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??</a:t>
            </a:r>
            <a:r>
              <a:rPr lang="en-US" sz="3600" baseline="-25000" dirty="0"/>
              <a:t>   	</a:t>
            </a:r>
            <a:r>
              <a:rPr lang="en-US" sz="3600" dirty="0"/>
              <a:t>if i equals j </a:t>
            </a:r>
            <a:r>
              <a:rPr lang="en-US" sz="3600" baseline="-25000" dirty="0"/>
              <a:t> 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or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??</a:t>
            </a:r>
            <a:r>
              <a:rPr lang="en-US" sz="3600" dirty="0"/>
              <a:t> 	l</a:t>
            </a:r>
            <a:r>
              <a:rPr lang="en-US" sz="3600" baseline="-25000" dirty="0"/>
              <a:t>i</a:t>
            </a:r>
            <a:r>
              <a:rPr lang="en-US" sz="3600" dirty="0"/>
              <a:t> and max’(L, i+1, j), if j &gt; i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6273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Recap: Functions</a:t>
            </a:r>
          </a:p>
          <a:p>
            <a:r>
              <a:rPr lang="en-US" sz="3000" dirty="0" smtClean="0"/>
              <a:t>Finding standard deviation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F5A9B1D5-73AE-B94B-B90F-15EDC504D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894" y="2479429"/>
            <a:ext cx="4534213" cy="18639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EE0AFF95-70DD-3049-AE8B-D02AC728487B}"/>
              </a:ext>
            </a:extLst>
          </p:cNvPr>
          <p:cNvSpPr txBox="1"/>
          <p:nvPr/>
        </p:nvSpPr>
        <p:spPr>
          <a:xfrm>
            <a:off x="770965" y="4999203"/>
            <a:ext cx="7619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i="1" dirty="0"/>
              <a:t>sqrt</a:t>
            </a:r>
            <a:r>
              <a:rPr lang="en-SG" sz="2800" dirty="0"/>
              <a:t>(</a:t>
            </a:r>
            <a:r>
              <a:rPr lang="en-SG" sz="2800" i="1" dirty="0"/>
              <a:t>mean(square(subtract(</a:t>
            </a:r>
            <a:r>
              <a:rPr lang="en-SG" sz="2800" i="1" dirty="0" err="1"/>
              <a:t>L,k,mean</a:t>
            </a:r>
            <a:r>
              <a:rPr lang="en-SG" sz="2800" i="1" dirty="0"/>
              <a:t>(</a:t>
            </a:r>
            <a:r>
              <a:rPr lang="en-SG" sz="2800" i="1" dirty="0" err="1"/>
              <a:t>L,k</a:t>
            </a:r>
            <a:r>
              <a:rPr lang="en-SG" sz="2800" i="1" dirty="0"/>
              <a:t>)),k),k))</a:t>
            </a:r>
            <a:endParaRPr lang="en-SG" sz="2800" dirty="0"/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308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9B902-BC54-8949-990D-C752DE57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3.2(a)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77D03BD-55A5-0045-8E11-7761955CC4F4}"/>
              </a:ext>
            </a:extLst>
          </p:cNvPr>
          <p:cNvSpPr/>
          <p:nvPr/>
        </p:nvSpPr>
        <p:spPr>
          <a:xfrm>
            <a:off x="1129553" y="3173506"/>
            <a:ext cx="645459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BD441D9-70AB-7D44-8750-6406C2CC12DC}"/>
              </a:ext>
            </a:extLst>
          </p:cNvPr>
          <p:cNvSpPr/>
          <p:nvPr/>
        </p:nvSpPr>
        <p:spPr>
          <a:xfrm>
            <a:off x="2339789" y="3173505"/>
            <a:ext cx="599738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0CF1EC6-D62F-E74E-82A3-820D20E05F01}"/>
              </a:ext>
            </a:extLst>
          </p:cNvPr>
          <p:cNvSpPr txBox="1"/>
          <p:nvPr/>
        </p:nvSpPr>
        <p:spPr>
          <a:xfrm>
            <a:off x="1129553" y="4858871"/>
            <a:ext cx="449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8FD37-59D1-DE46-8F72-AEC321437C93}"/>
              </a:ext>
            </a:extLst>
          </p:cNvPr>
          <p:cNvSpPr txBox="1"/>
          <p:nvPr/>
        </p:nvSpPr>
        <p:spPr>
          <a:xfrm>
            <a:off x="2483223" y="4858871"/>
            <a:ext cx="9124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i+1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F1F5504-E592-E74E-8327-FDE0B53A9F90}"/>
              </a:ext>
            </a:extLst>
          </p:cNvPr>
          <p:cNvSpPr txBox="1"/>
          <p:nvPr/>
        </p:nvSpPr>
        <p:spPr>
          <a:xfrm>
            <a:off x="7430429" y="4938788"/>
            <a:ext cx="4539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/>
              <a:t>l</a:t>
            </a:r>
            <a:r>
              <a:rPr lang="en-US" sz="5400" baseline="-25000" dirty="0" err="1"/>
              <a:t>j</a:t>
            </a:r>
            <a:endParaRPr lang="en-US" sz="5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41FD066-9C48-8A40-AE12-AB7727F8BD7E}"/>
              </a:ext>
            </a:extLst>
          </p:cNvPr>
          <p:cNvSpPr txBox="1"/>
          <p:nvPr/>
        </p:nvSpPr>
        <p:spPr>
          <a:xfrm>
            <a:off x="5291254" y="532053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0702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9B902-BC54-8949-990D-C752DE57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3.2(a)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77D03BD-55A5-0045-8E11-7761955CC4F4}"/>
              </a:ext>
            </a:extLst>
          </p:cNvPr>
          <p:cNvSpPr/>
          <p:nvPr/>
        </p:nvSpPr>
        <p:spPr>
          <a:xfrm>
            <a:off x="1129553" y="3173506"/>
            <a:ext cx="645459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BD441D9-70AB-7D44-8750-6406C2CC12DC}"/>
              </a:ext>
            </a:extLst>
          </p:cNvPr>
          <p:cNvSpPr/>
          <p:nvPr/>
        </p:nvSpPr>
        <p:spPr>
          <a:xfrm>
            <a:off x="4928839" y="3173505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0CF1EC6-D62F-E74E-82A3-820D20E05F01}"/>
              </a:ext>
            </a:extLst>
          </p:cNvPr>
          <p:cNvSpPr txBox="1"/>
          <p:nvPr/>
        </p:nvSpPr>
        <p:spPr>
          <a:xfrm>
            <a:off x="1129553" y="4858871"/>
            <a:ext cx="449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8FD37-59D1-DE46-8F72-AEC321437C93}"/>
              </a:ext>
            </a:extLst>
          </p:cNvPr>
          <p:cNvSpPr txBox="1"/>
          <p:nvPr/>
        </p:nvSpPr>
        <p:spPr>
          <a:xfrm>
            <a:off x="3792730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F1F5504-E592-E74E-8327-FDE0B53A9F90}"/>
              </a:ext>
            </a:extLst>
          </p:cNvPr>
          <p:cNvSpPr txBox="1"/>
          <p:nvPr/>
        </p:nvSpPr>
        <p:spPr>
          <a:xfrm>
            <a:off x="7843024" y="4916485"/>
            <a:ext cx="4539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/>
              <a:t>l</a:t>
            </a:r>
            <a:r>
              <a:rPr lang="en-US" sz="5400" baseline="-25000" dirty="0" err="1"/>
              <a:t>j</a:t>
            </a:r>
            <a:endParaRPr lang="en-US" sz="5400" baseline="-2500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D9CBD479-9D7D-7E4C-9B69-BBA4C4C304AA}"/>
              </a:ext>
            </a:extLst>
          </p:cNvPr>
          <p:cNvSpPr/>
          <p:nvPr/>
        </p:nvSpPr>
        <p:spPr>
          <a:xfrm>
            <a:off x="1129553" y="3173504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E3590F5-7A5B-134B-BAA0-A4F420366137}"/>
              </a:ext>
            </a:extLst>
          </p:cNvPr>
          <p:cNvSpPr txBox="1"/>
          <p:nvPr/>
        </p:nvSpPr>
        <p:spPr>
          <a:xfrm>
            <a:off x="4928839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1BC5508-416A-C844-8D1C-965D540E55D1}"/>
              </a:ext>
            </a:extLst>
          </p:cNvPr>
          <p:cNvSpPr txBox="1"/>
          <p:nvPr/>
        </p:nvSpPr>
        <p:spPr>
          <a:xfrm>
            <a:off x="2430966" y="524664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938B5B1-1274-094C-83CD-2DF3F8E4C212}"/>
              </a:ext>
            </a:extLst>
          </p:cNvPr>
          <p:cNvSpPr txBox="1"/>
          <p:nvPr/>
        </p:nvSpPr>
        <p:spPr>
          <a:xfrm>
            <a:off x="6352478" y="52666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0213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299B902-BC54-8949-990D-C752DE57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3.2(a)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77D03BD-55A5-0045-8E11-7761955CC4F4}"/>
              </a:ext>
            </a:extLst>
          </p:cNvPr>
          <p:cNvSpPr/>
          <p:nvPr/>
        </p:nvSpPr>
        <p:spPr>
          <a:xfrm>
            <a:off x="1129553" y="3173506"/>
            <a:ext cx="645459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BD441D9-70AB-7D44-8750-6406C2CC12DC}"/>
              </a:ext>
            </a:extLst>
          </p:cNvPr>
          <p:cNvSpPr/>
          <p:nvPr/>
        </p:nvSpPr>
        <p:spPr>
          <a:xfrm>
            <a:off x="4928839" y="3173505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0CF1EC6-D62F-E74E-82A3-820D20E05F01}"/>
              </a:ext>
            </a:extLst>
          </p:cNvPr>
          <p:cNvSpPr txBox="1"/>
          <p:nvPr/>
        </p:nvSpPr>
        <p:spPr>
          <a:xfrm>
            <a:off x="1129553" y="4858871"/>
            <a:ext cx="4491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CA8FD37-59D1-DE46-8F72-AEC321437C93}"/>
              </a:ext>
            </a:extLst>
          </p:cNvPr>
          <p:cNvSpPr txBox="1"/>
          <p:nvPr/>
        </p:nvSpPr>
        <p:spPr>
          <a:xfrm>
            <a:off x="3792730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F1F5504-E592-E74E-8327-FDE0B53A9F90}"/>
              </a:ext>
            </a:extLst>
          </p:cNvPr>
          <p:cNvSpPr txBox="1"/>
          <p:nvPr/>
        </p:nvSpPr>
        <p:spPr>
          <a:xfrm>
            <a:off x="7843024" y="4916485"/>
            <a:ext cx="4539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/>
              <a:t>l</a:t>
            </a:r>
            <a:r>
              <a:rPr lang="en-US" sz="5400" baseline="-25000" dirty="0" err="1"/>
              <a:t>j</a:t>
            </a:r>
            <a:endParaRPr lang="en-US" sz="5400" baseline="-2500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D9CBD479-9D7D-7E4C-9B69-BBA4C4C304AA}"/>
              </a:ext>
            </a:extLst>
          </p:cNvPr>
          <p:cNvSpPr/>
          <p:nvPr/>
        </p:nvSpPr>
        <p:spPr>
          <a:xfrm>
            <a:off x="1129553" y="3173504"/>
            <a:ext cx="3408338" cy="1111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8E3590F5-7A5B-134B-BAA0-A4F420366137}"/>
              </a:ext>
            </a:extLst>
          </p:cNvPr>
          <p:cNvSpPr txBox="1"/>
          <p:nvPr/>
        </p:nvSpPr>
        <p:spPr>
          <a:xfrm>
            <a:off x="4928839" y="4858871"/>
            <a:ext cx="55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l</a:t>
            </a:r>
            <a:r>
              <a:rPr lang="en-US" sz="5400" baseline="-25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1BC5508-416A-C844-8D1C-965D540E55D1}"/>
              </a:ext>
            </a:extLst>
          </p:cNvPr>
          <p:cNvSpPr txBox="1"/>
          <p:nvPr/>
        </p:nvSpPr>
        <p:spPr>
          <a:xfrm>
            <a:off x="2430966" y="524664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9938B5B1-1274-094C-83CD-2DF3F8E4C212}"/>
              </a:ext>
            </a:extLst>
          </p:cNvPr>
          <p:cNvSpPr txBox="1"/>
          <p:nvPr/>
        </p:nvSpPr>
        <p:spPr>
          <a:xfrm>
            <a:off x="6352478" y="52666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9826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600" dirty="0"/>
              <a:t>power(i, j) is either: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?</a:t>
            </a:r>
            <a:r>
              <a:rPr lang="en-US" sz="3600" baseline="-25000" dirty="0"/>
              <a:t>      </a:t>
            </a:r>
            <a:r>
              <a:rPr lang="en-US" sz="3600" dirty="0"/>
              <a:t>if  j equals 0</a:t>
            </a:r>
            <a:endParaRPr lang="en-US" sz="3600" baseline="-250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or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??</a:t>
            </a:r>
            <a:r>
              <a:rPr lang="en-US" sz="3600" dirty="0"/>
              <a:t>   if j &gt; 0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473A257-2FBA-6A44-9DD3-E1FDE8DE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b="1" dirty="0"/>
              <a:t>Problem 3.2(b)</a:t>
            </a:r>
          </a:p>
        </p:txBody>
      </p:sp>
    </p:spTree>
    <p:extLst>
      <p:ext uri="{BB962C8B-B14F-4D97-AF65-F5344CB8AC3E}">
        <p14:creationId xmlns:p14="http://schemas.microsoft.com/office/powerpoint/2010/main" val="54819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AE4750C-AAF4-DD42-AE78-5E5514847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4369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64940"/>
            <a:ext cx="7886700" cy="5542157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&lt;</a:t>
            </a:r>
            <a:r>
              <a:rPr lang="en-SG" dirty="0" err="1">
                <a:solidFill>
                  <a:srgbClr val="37474F"/>
                </a:solidFill>
                <a:latin typeface="Monaco" pitchFamily="2" charset="77"/>
              </a:rPr>
              <a:t>math.h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&gt;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666666"/>
                </a:solidFill>
                <a:latin typeface="Monaco" pitchFamily="2" charset="77"/>
              </a:rPr>
              <a:t>#include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"cs1010.h"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>
                <a:solidFill>
                  <a:srgbClr val="C2185B"/>
                </a:solidFill>
                <a:latin typeface="Monaco" pitchFamily="2" charset="77"/>
              </a:rPr>
              <a:t>square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x*x;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SG" dirty="0">
              <a:solidFill>
                <a:srgbClr val="37474F"/>
              </a:solidFill>
              <a:latin typeface="Monaco" pitchFamily="2" charset="7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dirty="0" err="1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(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base, </a:t>
            </a:r>
            <a:r>
              <a:rPr lang="en-SG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height) {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 sqrt(square(base) + square(height));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dirty="0">
                <a:solidFill>
                  <a:srgbClr val="37474F"/>
                </a:solidFill>
                <a:latin typeface="Monaco" pitchFamily="2" charset="77"/>
              </a:rPr>
              <a:t>} </a:t>
            </a:r>
            <a:br>
              <a:rPr lang="en-SG" dirty="0">
                <a:solidFill>
                  <a:srgbClr val="37474F"/>
                </a:solidFill>
                <a:latin typeface="Monaco" pitchFamily="2" charset="77"/>
              </a:rPr>
            </a:b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144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AE4750C-AAF4-DD42-AE78-5E5514847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4369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BFE517-4AD8-FF43-8A29-E4A7772BD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64940"/>
            <a:ext cx="8458200" cy="55421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/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 err="1">
                <a:solidFill>
                  <a:srgbClr val="3E61A2"/>
                </a:solidFill>
                <a:latin typeface="Monaco" pitchFamily="2" charset="77"/>
              </a:rPr>
              <a:t>int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</a:t>
            </a:r>
            <a:r>
              <a:rPr lang="en-SG" sz="2400" dirty="0">
                <a:solidFill>
                  <a:srgbClr val="C2185B"/>
                </a:solidFill>
                <a:latin typeface="Monaco" pitchFamily="2" charset="77"/>
              </a:rPr>
              <a:t>main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() {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hypotenuse;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base = cs1010_read_long();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</a:t>
            </a:r>
            <a:r>
              <a:rPr lang="en-SG" sz="24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height = cs1010_read_long();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hypotenuse = </a:t>
            </a:r>
            <a:r>
              <a:rPr lang="en-SG" sz="2400" dirty="0" err="1">
                <a:solidFill>
                  <a:srgbClr val="37474F"/>
                </a:solidFill>
                <a:latin typeface="Monaco" pitchFamily="2" charset="77"/>
              </a:rPr>
              <a:t>hypotenuse_of</a:t>
            </a: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(base, height);    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  cs1010_println_double(hypotenuse); </a:t>
            </a:r>
            <a:br>
              <a:rPr lang="en-SG" sz="2400" dirty="0">
                <a:solidFill>
                  <a:srgbClr val="37474F"/>
                </a:solidFill>
                <a:latin typeface="Monaco" pitchFamily="2" charset="77"/>
              </a:rPr>
            </a:br>
            <a:r>
              <a:rPr lang="en-SG" sz="2400" dirty="0">
                <a:solidFill>
                  <a:srgbClr val="37474F"/>
                </a:solidFill>
                <a:latin typeface="Monaco" pitchFamily="2" charset="77"/>
              </a:rPr>
              <a:t>}</a:t>
            </a:r>
            <a:endParaRPr lang="en-US" sz="24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3391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</a:t>
            </a:r>
            <a:r>
              <a:rPr lang="en-SG" sz="2000" dirty="0">
                <a:solidFill>
                  <a:srgbClr val="C2185B"/>
                </a:solidFill>
                <a:latin typeface="Monaco" pitchFamily="2" charset="77"/>
              </a:rPr>
              <a:t>sqrt</a:t>
            </a:r>
            <a:r>
              <a:rPr lang="en-SG" sz="2000" dirty="0">
                <a:latin typeface="Monaco" pitchFamily="2" charset="77"/>
              </a:rPr>
              <a:t>(</a:t>
            </a: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x);</a:t>
            </a:r>
          </a:p>
          <a:p>
            <a:pPr marL="0" indent="0">
              <a:buNone/>
            </a:pPr>
            <a:endParaRPr lang="en-SG" sz="2000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double</a:t>
            </a:r>
            <a:r>
              <a:rPr lang="en-SG" sz="2000" dirty="0">
                <a:latin typeface="Monaco" pitchFamily="2" charset="77"/>
              </a:rPr>
              <a:t>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 err="1">
                <a:solidFill>
                  <a:srgbClr val="C2185B"/>
                </a:solidFill>
                <a:latin typeface="Monaco" pitchFamily="2" charset="77"/>
              </a:rPr>
              <a:t>hypotenuse_of</a:t>
            </a:r>
            <a:r>
              <a:rPr lang="en-SG" sz="2000" dirty="0">
                <a:latin typeface="Monaco" pitchFamily="2" charset="77"/>
              </a:rPr>
              <a:t>(</a:t>
            </a: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000" dirty="0">
                <a:latin typeface="Monaco" pitchFamily="2" charset="77"/>
              </a:rPr>
              <a:t> base, </a:t>
            </a:r>
            <a:r>
              <a:rPr lang="en-SG" sz="2000" dirty="0">
                <a:solidFill>
                  <a:srgbClr val="3E61A2"/>
                </a:solidFill>
                <a:latin typeface="Monaco" pitchFamily="2" charset="77"/>
              </a:rPr>
              <a:t>long</a:t>
            </a:r>
            <a:r>
              <a:rPr lang="en-SG" sz="2000" dirty="0">
                <a:latin typeface="Monaco" pitchFamily="2" charset="77"/>
              </a:rPr>
              <a:t> height)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{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  </a:t>
            </a:r>
            <a:r>
              <a:rPr lang="en-SG" sz="2000" dirty="0">
                <a:solidFill>
                  <a:srgbClr val="3B78E7"/>
                </a:solidFill>
                <a:latin typeface="Monaco" pitchFamily="2" charset="77"/>
              </a:rPr>
              <a:t>return</a:t>
            </a:r>
            <a:r>
              <a:rPr lang="en-SG" sz="2000" dirty="0">
                <a:latin typeface="Monaco" pitchFamily="2" charset="77"/>
              </a:rPr>
              <a:t> sqrt(square(base) + square(height)); </a:t>
            </a:r>
            <a:br>
              <a:rPr lang="en-SG" sz="2000" dirty="0">
                <a:latin typeface="Monaco" pitchFamily="2" charset="77"/>
              </a:rPr>
            </a:br>
            <a:r>
              <a:rPr lang="en-SG" sz="2000" dirty="0">
                <a:latin typeface="Monaco" pitchFamily="2" charset="77"/>
              </a:rPr>
              <a:t>}</a:t>
            </a:r>
            <a:endParaRPr lang="en-US" sz="2000" dirty="0">
              <a:latin typeface="Monac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473A257-2FBA-6A44-9DD3-E1FDE8DE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b="1" dirty="0"/>
              <a:t>Problem 5.1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0A8161A-E147-0340-B021-96FB304D646B}"/>
              </a:ext>
            </a:extLst>
          </p:cNvPr>
          <p:cNvSpPr txBox="1"/>
          <p:nvPr/>
        </p:nvSpPr>
        <p:spPr>
          <a:xfrm>
            <a:off x="496229" y="4505092"/>
            <a:ext cx="837447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Monaco" pitchFamily="2" charset="77"/>
              </a:rPr>
              <a:t>sqrt</a:t>
            </a:r>
            <a:r>
              <a:rPr lang="en-US" sz="3200" dirty="0"/>
              <a:t> is declared to take in a parameter of type </a:t>
            </a:r>
          </a:p>
          <a:p>
            <a:r>
              <a:rPr lang="en-US" sz="2800" dirty="0">
                <a:latin typeface="Monaco" pitchFamily="2" charset="77"/>
              </a:rPr>
              <a:t>double</a:t>
            </a:r>
            <a:r>
              <a:rPr lang="en-US" sz="3200" dirty="0"/>
              <a:t> . But the argument that we pass in is </a:t>
            </a:r>
          </a:p>
          <a:p>
            <a:r>
              <a:rPr lang="en-US" sz="3200" dirty="0"/>
              <a:t>the sum of two integers, which is also an integer. </a:t>
            </a:r>
          </a:p>
          <a:p>
            <a:r>
              <a:rPr lang="en-US" sz="3200" dirty="0"/>
              <a:t>Would this result in an error?</a:t>
            </a:r>
          </a:p>
        </p:txBody>
      </p:sp>
    </p:spTree>
    <p:extLst>
      <p:ext uri="{BB962C8B-B14F-4D97-AF65-F5344CB8AC3E}">
        <p14:creationId xmlns:p14="http://schemas.microsoft.com/office/powerpoint/2010/main" val="126064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sz="3600" dirty="0" err="1">
                <a:latin typeface="Monaco" pitchFamily="2" charset="77"/>
              </a:rPr>
              <a:t>int</a:t>
            </a:r>
            <a:r>
              <a:rPr lang="en-SG" sz="3600" dirty="0">
                <a:latin typeface="Monaco" pitchFamily="2" charset="77"/>
              </a:rPr>
              <a:t> main() {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long l = 3.5;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double d = 3;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cs1010_println_long(l);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  cs1010_println_long(d); </a:t>
            </a:r>
            <a:br>
              <a:rPr lang="en-SG" sz="3600" dirty="0">
                <a:latin typeface="Monaco" pitchFamily="2" charset="77"/>
              </a:rPr>
            </a:br>
            <a:r>
              <a:rPr lang="en-SG" sz="3600" dirty="0">
                <a:latin typeface="Monaco" pitchFamily="2" charset="77"/>
              </a:rPr>
              <a:t>}</a:t>
            </a:r>
            <a:endParaRPr lang="en-US" sz="3600" dirty="0">
              <a:latin typeface="Monac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473A257-2FBA-6A44-9DD3-E1FDE8DE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b="1" dirty="0"/>
              <a:t>Problem 5.1</a:t>
            </a:r>
          </a:p>
        </p:txBody>
      </p:sp>
    </p:spTree>
    <p:extLst>
      <p:ext uri="{BB962C8B-B14F-4D97-AF65-F5344CB8AC3E}">
        <p14:creationId xmlns:p14="http://schemas.microsoft.com/office/powerpoint/2010/main" val="54947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9E1439-DC4D-0D45-8847-7867362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SG" dirty="0">
                <a:latin typeface="Monaco" pitchFamily="2" charset="77"/>
              </a:rPr>
              <a:t>??? square(uint16_t x) </a:t>
            </a:r>
            <a:br>
              <a:rPr lang="en-SG" dirty="0">
                <a:latin typeface="Monaco" pitchFamily="2" charset="77"/>
              </a:rPr>
            </a:br>
            <a:r>
              <a:rPr lang="en-SG" dirty="0">
                <a:latin typeface="Monaco" pitchFamily="2" charset="77"/>
              </a:rPr>
              <a:t>{ </a:t>
            </a:r>
            <a:br>
              <a:rPr lang="en-SG" dirty="0">
                <a:latin typeface="Monaco" pitchFamily="2" charset="77"/>
              </a:rPr>
            </a:br>
            <a:r>
              <a:rPr lang="en-SG" dirty="0">
                <a:latin typeface="Monaco" pitchFamily="2" charset="77"/>
              </a:rPr>
              <a:t>  return x*x;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SG" dirty="0">
                <a:latin typeface="Monaco" pitchFamily="2" charset="77"/>
              </a:rPr>
              <a:t>}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6473A257-2FBA-6A44-9DD3-E1FDE8DE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b="1" dirty="0"/>
              <a:t>Problem 5.2</a:t>
            </a:r>
          </a:p>
        </p:txBody>
      </p:sp>
    </p:spTree>
    <p:extLst>
      <p:ext uri="{BB962C8B-B14F-4D97-AF65-F5344CB8AC3E}">
        <p14:creationId xmlns:p14="http://schemas.microsoft.com/office/powerpoint/2010/main" val="84546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3.1</a:t>
            </a:r>
            <a:br>
              <a:rPr lang="en-US" dirty="0" smtClean="0"/>
            </a:br>
            <a:r>
              <a:rPr lang="en-US" sz="3000" dirty="0" smtClean="0"/>
              <a:t>Finding mean absolute deviation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2822BEC-87B6-8349-A0C9-563DC7E37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654" y="2540518"/>
            <a:ext cx="3806691" cy="15815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092E36E-6105-9F47-BA79-8D1F66D0BE39}"/>
              </a:ext>
            </a:extLst>
          </p:cNvPr>
          <p:cNvSpPr txBox="1"/>
          <p:nvPr/>
        </p:nvSpPr>
        <p:spPr>
          <a:xfrm>
            <a:off x="4330716" y="4848872"/>
            <a:ext cx="596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6217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2822BEC-87B6-8349-A0C9-563DC7E37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654" y="2540518"/>
            <a:ext cx="3806691" cy="158152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3.1</a:t>
            </a:r>
            <a:br>
              <a:rPr lang="en-US" dirty="0" smtClean="0"/>
            </a:br>
            <a:r>
              <a:rPr lang="en-US" sz="3000" dirty="0" smtClean="0"/>
              <a:t>Finding mean absolute deviation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E0AFF95-70DD-3049-AE8B-D02AC728487B}"/>
              </a:ext>
            </a:extLst>
          </p:cNvPr>
          <p:cNvSpPr txBox="1"/>
          <p:nvPr/>
        </p:nvSpPr>
        <p:spPr>
          <a:xfrm>
            <a:off x="770965" y="4999203"/>
            <a:ext cx="7619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i="1" dirty="0" smtClean="0"/>
              <a:t>mean(abs(subtract(</a:t>
            </a:r>
            <a:r>
              <a:rPr lang="en-SG" sz="2800" i="1" dirty="0" err="1" smtClean="0"/>
              <a:t>L,k,mean</a:t>
            </a:r>
            <a:r>
              <a:rPr lang="en-SG" sz="2800" i="1" dirty="0" smtClean="0"/>
              <a:t>(</a:t>
            </a:r>
            <a:r>
              <a:rPr lang="en-SG" sz="2800" i="1" dirty="0" err="1" smtClean="0"/>
              <a:t>L,k</a:t>
            </a:r>
            <a:r>
              <a:rPr lang="en-SG" sz="2800" i="1" dirty="0" smtClean="0"/>
              <a:t>))),</a:t>
            </a:r>
            <a:r>
              <a:rPr lang="en-SG" sz="2800" i="1" dirty="0"/>
              <a:t>k</a:t>
            </a:r>
            <a:r>
              <a:rPr lang="en-SG" sz="2800" i="1" dirty="0" smtClean="0"/>
              <a:t>)</a:t>
            </a:r>
            <a:endParaRPr lang="en-SG" sz="2800" dirty="0"/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922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2822BEC-87B6-8349-A0C9-563DC7E37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654" y="2540518"/>
            <a:ext cx="3806691" cy="158152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/>
          <a:p>
            <a:r>
              <a:rPr lang="en-US" dirty="0" smtClean="0"/>
              <a:t>Problem 3.1</a:t>
            </a:r>
            <a:br>
              <a:rPr lang="en-US" dirty="0" smtClean="0"/>
            </a:br>
            <a:r>
              <a:rPr lang="en-US" sz="3000" dirty="0" smtClean="0"/>
              <a:t>Finding mean absolute deviation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E0AFF95-70DD-3049-AE8B-D02AC728487B}"/>
              </a:ext>
            </a:extLst>
          </p:cNvPr>
          <p:cNvSpPr txBox="1"/>
          <p:nvPr/>
        </p:nvSpPr>
        <p:spPr>
          <a:xfrm>
            <a:off x="770965" y="4999203"/>
            <a:ext cx="7619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i="1" dirty="0" smtClean="0"/>
              <a:t>mean(abs(subtract(</a:t>
            </a:r>
            <a:r>
              <a:rPr lang="en-SG" sz="2800" i="1" dirty="0" err="1" smtClean="0"/>
              <a:t>L,k,mean</a:t>
            </a:r>
            <a:r>
              <a:rPr lang="en-SG" sz="2800" i="1" dirty="0" smtClean="0"/>
              <a:t>(</a:t>
            </a:r>
            <a:r>
              <a:rPr lang="en-SG" sz="2800" i="1" dirty="0" err="1" smtClean="0"/>
              <a:t>L,k</a:t>
            </a:r>
            <a:r>
              <a:rPr lang="en-SG" sz="2800" i="1" dirty="0" smtClean="0"/>
              <a:t>))),</a:t>
            </a:r>
            <a:r>
              <a:rPr lang="en-SG" sz="2800" i="1" dirty="0"/>
              <a:t>k</a:t>
            </a:r>
            <a:r>
              <a:rPr lang="en-SG" sz="2800" i="1" dirty="0" smtClean="0"/>
              <a:t>)</a:t>
            </a:r>
            <a:endParaRPr lang="en-SG" sz="2800" dirty="0"/>
          </a:p>
          <a:p>
            <a:pPr algn="ctr"/>
            <a:endParaRPr lang="en-US" sz="28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668654" y="5476257"/>
            <a:ext cx="320731" cy="7311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27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1379</TotalTime>
  <Words>2939</Words>
  <Application>Microsoft Macintosh PowerPoint</Application>
  <PresentationFormat>On-screen Show (4:3)</PresentationFormat>
  <Paragraphs>565</Paragraphs>
  <Slides>68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7" baseType="lpstr">
      <vt:lpstr>Calibri</vt:lpstr>
      <vt:lpstr>Cambria Math</vt:lpstr>
      <vt:lpstr>Franklin Gothic Book</vt:lpstr>
      <vt:lpstr>Helvetica Neue Medium</vt:lpstr>
      <vt:lpstr>Mangal</vt:lpstr>
      <vt:lpstr>Monaco</vt:lpstr>
      <vt:lpstr>Roboto Regular</vt:lpstr>
      <vt:lpstr>Wingdings</vt:lpstr>
      <vt:lpstr>Crop</vt:lpstr>
      <vt:lpstr>Tutorial 2 Group C10</vt:lpstr>
      <vt:lpstr>Plans for today</vt:lpstr>
      <vt:lpstr>PowerPoint Presentation</vt:lpstr>
      <vt:lpstr>PowerPoint Presentation</vt:lpstr>
      <vt:lpstr>PowerPoint Presentation</vt:lpstr>
      <vt:lpstr>PowerPoint Presentation</vt:lpstr>
      <vt:lpstr>Problem 3.1 Finding mean absolute deviation</vt:lpstr>
      <vt:lpstr>Problem 3.1 Finding mean absolute deviation</vt:lpstr>
      <vt:lpstr>Problem 3.1 Finding mean absolute deviation</vt:lpstr>
      <vt:lpstr>Problem 3.1 Finding mean absolute deviation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3.2 (a) Ownself calls ownself</vt:lpstr>
      <vt:lpstr>Problem 3.2 (a) Ownself calls ownself</vt:lpstr>
      <vt:lpstr>Problem 3.2 (a) Ownself calls ownself</vt:lpstr>
      <vt:lpstr>Problem 3.2 (a) Challenge: find sum by splitting list</vt:lpstr>
      <vt:lpstr>Problem 3.2 (a) Challenge: find sum by splitting list</vt:lpstr>
      <vt:lpstr>Problem 3.2 (a) Challenge: find sum by splitting list</vt:lpstr>
      <vt:lpstr>Problem 3.2 (a) Challenge: find sum in left and right half</vt:lpstr>
      <vt:lpstr>Problem 3.2 (a) Challenge: find sum in left and right half</vt:lpstr>
      <vt:lpstr>Problem 3.2 (a) Challenge: find sum in left and right half</vt:lpstr>
      <vt:lpstr>Problem 3.2 (b) Ownself calls ownself</vt:lpstr>
      <vt:lpstr>Problem 3.2 (b) Ownself calls ownself</vt:lpstr>
      <vt:lpstr>Problem 3.2 (b) Ownself calls ownself</vt:lpstr>
      <vt:lpstr>Problem 3.2 (b) Ownself calls ownself</vt:lpstr>
      <vt:lpstr>Problem 3.2 (b) Ownself calls ownself</vt:lpstr>
      <vt:lpstr>Problem 3.2 (b) Ownself calls ownself</vt:lpstr>
      <vt:lpstr>Recap: C program hypotenuse.c</vt:lpstr>
      <vt:lpstr>Recap: C program hypotenuse.c</vt:lpstr>
      <vt:lpstr>Recap: C program hypotenuse.c</vt:lpstr>
      <vt:lpstr>Recap: C program hypotenuse.c</vt:lpstr>
      <vt:lpstr>Recap: C program hypotenuse.c</vt:lpstr>
      <vt:lpstr>Recap: C program hypotenuse.c</vt:lpstr>
      <vt:lpstr>Recap: C program hypotenuse.c</vt:lpstr>
      <vt:lpstr>Recap: C program hypotenuse.c</vt:lpstr>
      <vt:lpstr>Problem 5.1</vt:lpstr>
      <vt:lpstr>Problem 5.1</vt:lpstr>
      <vt:lpstr>Problem 5.1</vt:lpstr>
      <vt:lpstr>Problem 5.2</vt:lpstr>
      <vt:lpstr>Problem 5.2</vt:lpstr>
      <vt:lpstr>Pre-set up: access pe</vt:lpstr>
      <vt:lpstr>Set-up .gitconfig environment variable</vt:lpstr>
      <vt:lpstr>Set-up .gitconfig environment variable</vt:lpstr>
      <vt:lpstr>Set-up</vt:lpstr>
      <vt:lpstr>Before you start…</vt:lpstr>
      <vt:lpstr>PowerPoint Presentation</vt:lpstr>
      <vt:lpstr>End.</vt:lpstr>
      <vt:lpstr>Reference slides</vt:lpstr>
      <vt:lpstr>Recursive max</vt:lpstr>
      <vt:lpstr>PowerPoint Presentation</vt:lpstr>
      <vt:lpstr>PowerPoint Presentation</vt:lpstr>
      <vt:lpstr>PowerPoint Presentation</vt:lpstr>
      <vt:lpstr>PowerPoint Presentation</vt:lpstr>
      <vt:lpstr>Problem 3.1: MAD</vt:lpstr>
      <vt:lpstr>Problem 3.2(a)</vt:lpstr>
      <vt:lpstr>Problem 3.2(a)</vt:lpstr>
      <vt:lpstr>Problem 3.2(a)</vt:lpstr>
      <vt:lpstr>Problem 3.2(a)</vt:lpstr>
      <vt:lpstr>Problem 3.2(b)</vt:lpstr>
      <vt:lpstr>Recap</vt:lpstr>
      <vt:lpstr>Recap</vt:lpstr>
      <vt:lpstr>Problem 5.1</vt:lpstr>
      <vt:lpstr>Problem 5.1</vt:lpstr>
      <vt:lpstr>Problem 5.2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 Group XX</dc:title>
  <dc:creator>Ooi Wei Tsang</dc:creator>
  <cp:lastModifiedBy>Joanne Ong Cui Fang</cp:lastModifiedBy>
  <cp:revision>120</cp:revision>
  <dcterms:created xsi:type="dcterms:W3CDTF">2018-08-20T03:20:59Z</dcterms:created>
  <dcterms:modified xsi:type="dcterms:W3CDTF">2018-09-03T17:56:51Z</dcterms:modified>
</cp:coreProperties>
</file>

<file path=docProps/thumbnail.jpeg>
</file>